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  <p:sldMasterId id="2147483686" r:id="rId3"/>
    <p:sldMasterId id="2147483701" r:id="rId4"/>
  </p:sldMasterIdLst>
  <p:notesMasterIdLst>
    <p:notesMasterId r:id="rId54"/>
  </p:notesMasterIdLst>
  <p:handoutMasterIdLst>
    <p:handoutMasterId r:id="rId55"/>
  </p:handoutMasterIdLst>
  <p:sldIdLst>
    <p:sldId id="256" r:id="rId5"/>
    <p:sldId id="257" r:id="rId6"/>
    <p:sldId id="276" r:id="rId7"/>
    <p:sldId id="420" r:id="rId8"/>
    <p:sldId id="258" r:id="rId9"/>
    <p:sldId id="277" r:id="rId10"/>
    <p:sldId id="282" r:id="rId11"/>
    <p:sldId id="410" r:id="rId12"/>
    <p:sldId id="415" r:id="rId13"/>
    <p:sldId id="260" r:id="rId14"/>
    <p:sldId id="261" r:id="rId15"/>
    <p:sldId id="263" r:id="rId16"/>
    <p:sldId id="264" r:id="rId17"/>
    <p:sldId id="278" r:id="rId18"/>
    <p:sldId id="265" r:id="rId19"/>
    <p:sldId id="416" r:id="rId20"/>
    <p:sldId id="267" r:id="rId21"/>
    <p:sldId id="279" r:id="rId22"/>
    <p:sldId id="269" r:id="rId23"/>
    <p:sldId id="271" r:id="rId24"/>
    <p:sldId id="417" r:id="rId25"/>
    <p:sldId id="421" r:id="rId26"/>
    <p:sldId id="418" r:id="rId27"/>
    <p:sldId id="272" r:id="rId28"/>
    <p:sldId id="306" r:id="rId29"/>
    <p:sldId id="302" r:id="rId30"/>
    <p:sldId id="303" r:id="rId31"/>
    <p:sldId id="422" r:id="rId32"/>
    <p:sldId id="423" r:id="rId33"/>
    <p:sldId id="293" r:id="rId34"/>
    <p:sldId id="294" r:id="rId35"/>
    <p:sldId id="295" r:id="rId36"/>
    <p:sldId id="296" r:id="rId37"/>
    <p:sldId id="310" r:id="rId38"/>
    <p:sldId id="298" r:id="rId39"/>
    <p:sldId id="299" r:id="rId40"/>
    <p:sldId id="300" r:id="rId41"/>
    <p:sldId id="419" r:id="rId42"/>
    <p:sldId id="424" r:id="rId43"/>
    <p:sldId id="425" r:id="rId44"/>
    <p:sldId id="286" r:id="rId45"/>
    <p:sldId id="287" r:id="rId46"/>
    <p:sldId id="289" r:id="rId47"/>
    <p:sldId id="309" r:id="rId48"/>
    <p:sldId id="290" r:id="rId49"/>
    <p:sldId id="292" r:id="rId50"/>
    <p:sldId id="291" r:id="rId51"/>
    <p:sldId id="325" r:id="rId52"/>
    <p:sldId id="326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11E5E1-7C83-4AE6-B552-3A4249EF554C}" v="19" dt="2023-08-30T19:41:58.1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939" autoAdjust="0"/>
  </p:normalViewPr>
  <p:slideViewPr>
    <p:cSldViewPr snapToGrid="0" snapToObjects="1">
      <p:cViewPr varScale="1">
        <p:scale>
          <a:sx n="95" d="100"/>
          <a:sy n="95" d="100"/>
        </p:scale>
        <p:origin x="402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zanner, Silvester" userId="a5fce16e-3d42-4ac4-bc64-40169008ff6e" providerId="ADAL" clId="{B711E5E1-7C83-4AE6-B552-3A4249EF554C}"/>
    <pc:docChg chg="custSel addSld delSld modSld sldOrd modMainMaster">
      <pc:chgData name="Czanner, Silvester" userId="a5fce16e-3d42-4ac4-bc64-40169008ff6e" providerId="ADAL" clId="{B711E5E1-7C83-4AE6-B552-3A4249EF554C}" dt="2023-08-30T19:40:26.586" v="131" actId="2696"/>
      <pc:docMkLst>
        <pc:docMk/>
      </pc:docMkLst>
      <pc:sldChg chg="addSp delSp modSp mod">
        <pc:chgData name="Czanner, Silvester" userId="a5fce16e-3d42-4ac4-bc64-40169008ff6e" providerId="ADAL" clId="{B711E5E1-7C83-4AE6-B552-3A4249EF554C}" dt="2023-08-30T18:18:03.459" v="15" actId="1076"/>
        <pc:sldMkLst>
          <pc:docMk/>
          <pc:sldMk cId="2768257726" sldId="261"/>
        </pc:sldMkLst>
        <pc:spChg chg="del mod">
          <ac:chgData name="Czanner, Silvester" userId="a5fce16e-3d42-4ac4-bc64-40169008ff6e" providerId="ADAL" clId="{B711E5E1-7C83-4AE6-B552-3A4249EF554C}" dt="2023-08-30T18:17:31.769" v="9" actId="478"/>
          <ac:spMkLst>
            <pc:docMk/>
            <pc:sldMk cId="2768257726" sldId="261"/>
            <ac:spMk id="2" creationId="{00000000-0000-0000-0000-000000000000}"/>
          </ac:spMkLst>
        </pc:spChg>
        <pc:picChg chg="mod ord">
          <ac:chgData name="Czanner, Silvester" userId="a5fce16e-3d42-4ac4-bc64-40169008ff6e" providerId="ADAL" clId="{B711E5E1-7C83-4AE6-B552-3A4249EF554C}" dt="2023-08-30T18:17:57.926" v="14" actId="166"/>
          <ac:picMkLst>
            <pc:docMk/>
            <pc:sldMk cId="2768257726" sldId="261"/>
            <ac:picMk id="5" creationId="{137CDDE9-F821-AAE2-CAD1-42E2D2C3DCE2}"/>
          </ac:picMkLst>
        </pc:picChg>
        <pc:picChg chg="add mod">
          <ac:chgData name="Czanner, Silvester" userId="a5fce16e-3d42-4ac4-bc64-40169008ff6e" providerId="ADAL" clId="{B711E5E1-7C83-4AE6-B552-3A4249EF554C}" dt="2023-08-30T18:18:03.459" v="15" actId="1076"/>
          <ac:picMkLst>
            <pc:docMk/>
            <pc:sldMk cId="2768257726" sldId="261"/>
            <ac:picMk id="6" creationId="{07B6E8F6-A089-08A4-51E0-0BD1CA18D4B5}"/>
          </ac:picMkLst>
        </pc:picChg>
      </pc:sldChg>
      <pc:sldChg chg="modSp mod">
        <pc:chgData name="Czanner, Silvester" userId="a5fce16e-3d42-4ac4-bc64-40169008ff6e" providerId="ADAL" clId="{B711E5E1-7C83-4AE6-B552-3A4249EF554C}" dt="2023-08-30T18:21:56.472" v="21" actId="20577"/>
        <pc:sldMkLst>
          <pc:docMk/>
          <pc:sldMk cId="2693997845" sldId="263"/>
        </pc:sldMkLst>
        <pc:spChg chg="mod">
          <ac:chgData name="Czanner, Silvester" userId="a5fce16e-3d42-4ac4-bc64-40169008ff6e" providerId="ADAL" clId="{B711E5E1-7C83-4AE6-B552-3A4249EF554C}" dt="2023-08-30T18:21:56.472" v="21" actId="20577"/>
          <ac:spMkLst>
            <pc:docMk/>
            <pc:sldMk cId="2693997845" sldId="263"/>
            <ac:spMk id="3" creationId="{00000000-0000-0000-0000-000000000000}"/>
          </ac:spMkLst>
        </pc:spChg>
      </pc:sldChg>
      <pc:sldChg chg="modSp mod">
        <pc:chgData name="Czanner, Silvester" userId="a5fce16e-3d42-4ac4-bc64-40169008ff6e" providerId="ADAL" clId="{B711E5E1-7C83-4AE6-B552-3A4249EF554C}" dt="2023-08-30T18:22:13.371" v="22"/>
        <pc:sldMkLst>
          <pc:docMk/>
          <pc:sldMk cId="234676292" sldId="264"/>
        </pc:sldMkLst>
        <pc:spChg chg="mod">
          <ac:chgData name="Czanner, Silvester" userId="a5fce16e-3d42-4ac4-bc64-40169008ff6e" providerId="ADAL" clId="{B711E5E1-7C83-4AE6-B552-3A4249EF554C}" dt="2023-08-30T18:22:13.371" v="22"/>
          <ac:spMkLst>
            <pc:docMk/>
            <pc:sldMk cId="234676292" sldId="264"/>
            <ac:spMk id="2" creationId="{00000000-0000-0000-0000-000000000000}"/>
          </ac:spMkLst>
        </pc:spChg>
        <pc:spChg chg="mod">
          <ac:chgData name="Czanner, Silvester" userId="a5fce16e-3d42-4ac4-bc64-40169008ff6e" providerId="ADAL" clId="{B711E5E1-7C83-4AE6-B552-3A4249EF554C}" dt="2023-08-30T18:21:07.812" v="20" actId="113"/>
          <ac:spMkLst>
            <pc:docMk/>
            <pc:sldMk cId="234676292" sldId="264"/>
            <ac:spMk id="3" creationId="{00000000-0000-0000-0000-000000000000}"/>
          </ac:spMkLst>
        </pc:spChg>
      </pc:sldChg>
      <pc:sldChg chg="addSp modSp mod">
        <pc:chgData name="Czanner, Silvester" userId="a5fce16e-3d42-4ac4-bc64-40169008ff6e" providerId="ADAL" clId="{B711E5E1-7C83-4AE6-B552-3A4249EF554C}" dt="2023-08-30T18:25:09.797" v="35" actId="1076"/>
        <pc:sldMkLst>
          <pc:docMk/>
          <pc:sldMk cId="1517752066" sldId="265"/>
        </pc:sldMkLst>
        <pc:spChg chg="add mod">
          <ac:chgData name="Czanner, Silvester" userId="a5fce16e-3d42-4ac4-bc64-40169008ff6e" providerId="ADAL" clId="{B711E5E1-7C83-4AE6-B552-3A4249EF554C}" dt="2023-08-30T18:25:06.790" v="34" actId="207"/>
          <ac:spMkLst>
            <pc:docMk/>
            <pc:sldMk cId="1517752066" sldId="265"/>
            <ac:spMk id="8" creationId="{62E766F7-4D21-762D-AC03-04B5D3569877}"/>
          </ac:spMkLst>
        </pc:spChg>
        <pc:picChg chg="mod">
          <ac:chgData name="Czanner, Silvester" userId="a5fce16e-3d42-4ac4-bc64-40169008ff6e" providerId="ADAL" clId="{B711E5E1-7C83-4AE6-B552-3A4249EF554C}" dt="2023-08-30T18:23:59.343" v="29" actId="14100"/>
          <ac:picMkLst>
            <pc:docMk/>
            <pc:sldMk cId="1517752066" sldId="265"/>
            <ac:picMk id="5" creationId="{60733B85-812A-E178-CCAD-34C290B54822}"/>
          </ac:picMkLst>
        </pc:picChg>
        <pc:picChg chg="add mod">
          <ac:chgData name="Czanner, Silvester" userId="a5fce16e-3d42-4ac4-bc64-40169008ff6e" providerId="ADAL" clId="{B711E5E1-7C83-4AE6-B552-3A4249EF554C}" dt="2023-08-30T18:25:09.797" v="35" actId="1076"/>
          <ac:picMkLst>
            <pc:docMk/>
            <pc:sldMk cId="1517752066" sldId="265"/>
            <ac:picMk id="6" creationId="{30C7B6C4-515E-BB06-4D97-CE103F720000}"/>
          </ac:picMkLst>
        </pc:picChg>
      </pc:sldChg>
      <pc:sldChg chg="addSp delSp modSp mod">
        <pc:chgData name="Czanner, Silvester" userId="a5fce16e-3d42-4ac4-bc64-40169008ff6e" providerId="ADAL" clId="{B711E5E1-7C83-4AE6-B552-3A4249EF554C}" dt="2023-08-30T18:30:51.341" v="66" actId="1076"/>
        <pc:sldMkLst>
          <pc:docMk/>
          <pc:sldMk cId="3168631373" sldId="271"/>
        </pc:sldMkLst>
        <pc:spChg chg="mod">
          <ac:chgData name="Czanner, Silvester" userId="a5fce16e-3d42-4ac4-bc64-40169008ff6e" providerId="ADAL" clId="{B711E5E1-7C83-4AE6-B552-3A4249EF554C}" dt="2023-08-30T18:30:42.439" v="63" actId="14100"/>
          <ac:spMkLst>
            <pc:docMk/>
            <pc:sldMk cId="3168631373" sldId="271"/>
            <ac:spMk id="2" creationId="{00000000-0000-0000-0000-000000000000}"/>
          </ac:spMkLst>
        </pc:spChg>
        <pc:spChg chg="mod">
          <ac:chgData name="Czanner, Silvester" userId="a5fce16e-3d42-4ac4-bc64-40169008ff6e" providerId="ADAL" clId="{B711E5E1-7C83-4AE6-B552-3A4249EF554C}" dt="2023-08-30T18:30:45.904" v="64" actId="1076"/>
          <ac:spMkLst>
            <pc:docMk/>
            <pc:sldMk cId="3168631373" sldId="271"/>
            <ac:spMk id="3" creationId="{00000000-0000-0000-0000-000000000000}"/>
          </ac:spMkLst>
        </pc:spChg>
        <pc:picChg chg="add del mod">
          <ac:chgData name="Czanner, Silvester" userId="a5fce16e-3d42-4ac4-bc64-40169008ff6e" providerId="ADAL" clId="{B711E5E1-7C83-4AE6-B552-3A4249EF554C}" dt="2023-08-30T18:29:12.160" v="57" actId="478"/>
          <ac:picMkLst>
            <pc:docMk/>
            <pc:sldMk cId="3168631373" sldId="271"/>
            <ac:picMk id="5" creationId="{7A90E488-ABB6-78E5-F21D-C86E300D87B1}"/>
          </ac:picMkLst>
        </pc:picChg>
        <pc:picChg chg="add mod">
          <ac:chgData name="Czanner, Silvester" userId="a5fce16e-3d42-4ac4-bc64-40169008ff6e" providerId="ADAL" clId="{B711E5E1-7C83-4AE6-B552-3A4249EF554C}" dt="2023-08-30T18:30:51.341" v="66" actId="1076"/>
          <ac:picMkLst>
            <pc:docMk/>
            <pc:sldMk cId="3168631373" sldId="271"/>
            <ac:picMk id="6" creationId="{0150910E-5B6E-2962-BC86-E5ED80BD3289}"/>
          </ac:picMkLst>
        </pc:picChg>
      </pc:sldChg>
      <pc:sldChg chg="modSp mod">
        <pc:chgData name="Czanner, Silvester" userId="a5fce16e-3d42-4ac4-bc64-40169008ff6e" providerId="ADAL" clId="{B711E5E1-7C83-4AE6-B552-3A4249EF554C}" dt="2023-08-30T18:40:16.179" v="80" actId="207"/>
        <pc:sldMkLst>
          <pc:docMk/>
          <pc:sldMk cId="3897350955" sldId="272"/>
        </pc:sldMkLst>
        <pc:spChg chg="mod">
          <ac:chgData name="Czanner, Silvester" userId="a5fce16e-3d42-4ac4-bc64-40169008ff6e" providerId="ADAL" clId="{B711E5E1-7C83-4AE6-B552-3A4249EF554C}" dt="2023-08-30T18:40:16.179" v="80" actId="207"/>
          <ac:spMkLst>
            <pc:docMk/>
            <pc:sldMk cId="3897350955" sldId="272"/>
            <ac:spMk id="3" creationId="{00000000-0000-0000-0000-000000000000}"/>
          </ac:spMkLst>
        </pc:spChg>
      </pc:sldChg>
      <pc:sldChg chg="ord">
        <pc:chgData name="Czanner, Silvester" userId="a5fce16e-3d42-4ac4-bc64-40169008ff6e" providerId="ADAL" clId="{B711E5E1-7C83-4AE6-B552-3A4249EF554C}" dt="2023-08-30T18:12:36.491" v="3"/>
        <pc:sldMkLst>
          <pc:docMk/>
          <pc:sldMk cId="1430531494" sldId="282"/>
        </pc:sldMkLst>
      </pc:sldChg>
      <pc:sldChg chg="modSp mod">
        <pc:chgData name="Czanner, Silvester" userId="a5fce16e-3d42-4ac4-bc64-40169008ff6e" providerId="ADAL" clId="{B711E5E1-7C83-4AE6-B552-3A4249EF554C}" dt="2023-08-30T19:07:07.424" v="125" actId="20577"/>
        <pc:sldMkLst>
          <pc:docMk/>
          <pc:sldMk cId="0" sldId="296"/>
        </pc:sldMkLst>
        <pc:spChg chg="mod">
          <ac:chgData name="Czanner, Silvester" userId="a5fce16e-3d42-4ac4-bc64-40169008ff6e" providerId="ADAL" clId="{B711E5E1-7C83-4AE6-B552-3A4249EF554C}" dt="2023-08-30T19:07:07.424" v="125" actId="20577"/>
          <ac:spMkLst>
            <pc:docMk/>
            <pc:sldMk cId="0" sldId="296"/>
            <ac:spMk id="451587" creationId="{E0C84DB2-91A3-D6DE-7844-B3D809745003}"/>
          </ac:spMkLst>
        </pc:spChg>
      </pc:sldChg>
      <pc:sldChg chg="del">
        <pc:chgData name="Czanner, Silvester" userId="a5fce16e-3d42-4ac4-bc64-40169008ff6e" providerId="ADAL" clId="{B711E5E1-7C83-4AE6-B552-3A4249EF554C}" dt="2023-08-30T19:40:26.586" v="131" actId="2696"/>
        <pc:sldMkLst>
          <pc:docMk/>
          <pc:sldMk cId="0" sldId="301"/>
        </pc:sldMkLst>
      </pc:sldChg>
      <pc:sldChg chg="addSp modSp mod">
        <pc:chgData name="Czanner, Silvester" userId="a5fce16e-3d42-4ac4-bc64-40169008ff6e" providerId="ADAL" clId="{B711E5E1-7C83-4AE6-B552-3A4249EF554C}" dt="2023-08-30T18:49:49.695" v="86" actId="20577"/>
        <pc:sldMkLst>
          <pc:docMk/>
          <pc:sldMk cId="0" sldId="302"/>
        </pc:sldMkLst>
        <pc:spChg chg="mod">
          <ac:chgData name="Czanner, Silvester" userId="a5fce16e-3d42-4ac4-bc64-40169008ff6e" providerId="ADAL" clId="{B711E5E1-7C83-4AE6-B552-3A4249EF554C}" dt="2023-08-30T18:49:49.695" v="86" actId="20577"/>
          <ac:spMkLst>
            <pc:docMk/>
            <pc:sldMk cId="0" sldId="302"/>
            <ac:spMk id="483332" creationId="{E83894EC-196A-538E-C1AA-D0EE9F19F8A5}"/>
          </ac:spMkLst>
        </pc:spChg>
        <pc:picChg chg="add mod">
          <ac:chgData name="Czanner, Silvester" userId="a5fce16e-3d42-4ac4-bc64-40169008ff6e" providerId="ADAL" clId="{B711E5E1-7C83-4AE6-B552-3A4249EF554C}" dt="2023-08-30T18:48:49.148" v="85" actId="1076"/>
          <ac:picMkLst>
            <pc:docMk/>
            <pc:sldMk cId="0" sldId="302"/>
            <ac:picMk id="5" creationId="{DC2455EC-7955-D42C-DF29-4E455700B421}"/>
          </ac:picMkLst>
        </pc:picChg>
      </pc:sldChg>
      <pc:sldChg chg="addSp delSp modSp mod">
        <pc:chgData name="Czanner, Silvester" userId="a5fce16e-3d42-4ac4-bc64-40169008ff6e" providerId="ADAL" clId="{B711E5E1-7C83-4AE6-B552-3A4249EF554C}" dt="2023-08-30T18:54:11.810" v="98" actId="1076"/>
        <pc:sldMkLst>
          <pc:docMk/>
          <pc:sldMk cId="0" sldId="303"/>
        </pc:sldMkLst>
        <pc:spChg chg="add del mod">
          <ac:chgData name="Czanner, Silvester" userId="a5fce16e-3d42-4ac4-bc64-40169008ff6e" providerId="ADAL" clId="{B711E5E1-7C83-4AE6-B552-3A4249EF554C}" dt="2023-08-30T18:51:24.321" v="88" actId="478"/>
          <ac:spMkLst>
            <pc:docMk/>
            <pc:sldMk cId="0" sldId="303"/>
            <ac:spMk id="4" creationId="{FFD16B6E-71AC-840F-CA93-B21A1B1F7B35}"/>
          </ac:spMkLst>
        </pc:spChg>
        <pc:spChg chg="mod">
          <ac:chgData name="Czanner, Silvester" userId="a5fce16e-3d42-4ac4-bc64-40169008ff6e" providerId="ADAL" clId="{B711E5E1-7C83-4AE6-B552-3A4249EF554C}" dt="2023-08-30T18:51:37.182" v="90" actId="20577"/>
          <ac:spMkLst>
            <pc:docMk/>
            <pc:sldMk cId="0" sldId="303"/>
            <ac:spMk id="485378" creationId="{9FD402EA-C318-2FF7-9571-142065336121}"/>
          </ac:spMkLst>
        </pc:spChg>
        <pc:spChg chg="del">
          <ac:chgData name="Czanner, Silvester" userId="a5fce16e-3d42-4ac4-bc64-40169008ff6e" providerId="ADAL" clId="{B711E5E1-7C83-4AE6-B552-3A4249EF554C}" dt="2023-08-30T18:52:50.097" v="91" actId="478"/>
          <ac:spMkLst>
            <pc:docMk/>
            <pc:sldMk cId="0" sldId="303"/>
            <ac:spMk id="485381" creationId="{3D652564-7423-D345-D1C6-4A850FE9706F}"/>
          </ac:spMkLst>
        </pc:spChg>
        <pc:picChg chg="add mod">
          <ac:chgData name="Czanner, Silvester" userId="a5fce16e-3d42-4ac4-bc64-40169008ff6e" providerId="ADAL" clId="{B711E5E1-7C83-4AE6-B552-3A4249EF554C}" dt="2023-08-30T18:53:30.970" v="96" actId="1076"/>
          <ac:picMkLst>
            <pc:docMk/>
            <pc:sldMk cId="0" sldId="303"/>
            <ac:picMk id="6" creationId="{81665DD8-6DCA-B33A-C29B-FC8E7D2C2F6E}"/>
          </ac:picMkLst>
        </pc:picChg>
        <pc:picChg chg="add mod">
          <ac:chgData name="Czanner, Silvester" userId="a5fce16e-3d42-4ac4-bc64-40169008ff6e" providerId="ADAL" clId="{B711E5E1-7C83-4AE6-B552-3A4249EF554C}" dt="2023-08-30T18:54:11.810" v="98" actId="1076"/>
          <ac:picMkLst>
            <pc:docMk/>
            <pc:sldMk cId="0" sldId="303"/>
            <ac:picMk id="8" creationId="{8A5FB08B-A7E4-A779-4EBA-DFB63BC4F131}"/>
          </ac:picMkLst>
        </pc:picChg>
        <pc:picChg chg="del">
          <ac:chgData name="Czanner, Silvester" userId="a5fce16e-3d42-4ac4-bc64-40169008ff6e" providerId="ADAL" clId="{B711E5E1-7C83-4AE6-B552-3A4249EF554C}" dt="2023-08-30T18:51:16.834" v="87" actId="478"/>
          <ac:picMkLst>
            <pc:docMk/>
            <pc:sldMk cId="0" sldId="303"/>
            <ac:picMk id="485379" creationId="{EDED95BD-4AEC-BB9F-3116-304ED9A62D19}"/>
          </ac:picMkLst>
        </pc:picChg>
        <pc:picChg chg="del">
          <ac:chgData name="Czanner, Silvester" userId="a5fce16e-3d42-4ac4-bc64-40169008ff6e" providerId="ADAL" clId="{B711E5E1-7C83-4AE6-B552-3A4249EF554C}" dt="2023-08-30T18:51:27.226" v="89" actId="478"/>
          <ac:picMkLst>
            <pc:docMk/>
            <pc:sldMk cId="0" sldId="303"/>
            <ac:picMk id="485382" creationId="{2E9BA3D3-61CF-F2F8-AB31-0F95EBD289BD}"/>
          </ac:picMkLst>
        </pc:picChg>
      </pc:sldChg>
      <pc:sldChg chg="addSp delSp modSp del">
        <pc:chgData name="Czanner, Silvester" userId="a5fce16e-3d42-4ac4-bc64-40169008ff6e" providerId="ADAL" clId="{B711E5E1-7C83-4AE6-B552-3A4249EF554C}" dt="2023-08-30T18:56:16.258" v="102" actId="47"/>
        <pc:sldMkLst>
          <pc:docMk/>
          <pc:sldMk cId="0" sldId="304"/>
        </pc:sldMkLst>
        <pc:spChg chg="add del mod">
          <ac:chgData name="Czanner, Silvester" userId="a5fce16e-3d42-4ac4-bc64-40169008ff6e" providerId="ADAL" clId="{B711E5E1-7C83-4AE6-B552-3A4249EF554C}" dt="2023-08-30T18:55:57.337" v="100" actId="478"/>
          <ac:spMkLst>
            <pc:docMk/>
            <pc:sldMk cId="0" sldId="304"/>
            <ac:spMk id="4" creationId="{7A0EE4FD-D523-4C3C-E1DB-5F0967AD493E}"/>
          </ac:spMkLst>
        </pc:spChg>
        <pc:spChg chg="del">
          <ac:chgData name="Czanner, Silvester" userId="a5fce16e-3d42-4ac4-bc64-40169008ff6e" providerId="ADAL" clId="{B711E5E1-7C83-4AE6-B552-3A4249EF554C}" dt="2023-08-30T18:55:58.779" v="101" actId="478"/>
          <ac:spMkLst>
            <pc:docMk/>
            <pc:sldMk cId="0" sldId="304"/>
            <ac:spMk id="486405" creationId="{E82BAA92-A8AF-D82C-C7B6-9D362B8E7E9F}"/>
          </ac:spMkLst>
        </pc:spChg>
        <pc:picChg chg="del">
          <ac:chgData name="Czanner, Silvester" userId="a5fce16e-3d42-4ac4-bc64-40169008ff6e" providerId="ADAL" clId="{B711E5E1-7C83-4AE6-B552-3A4249EF554C}" dt="2023-08-30T18:55:47.665" v="99" actId="478"/>
          <ac:picMkLst>
            <pc:docMk/>
            <pc:sldMk cId="0" sldId="304"/>
            <ac:picMk id="486403" creationId="{A89EDF69-3C0E-9D6B-4968-A52F25F1BC45}"/>
          </ac:picMkLst>
        </pc:picChg>
      </pc:sldChg>
      <pc:sldChg chg="modSp del mod">
        <pc:chgData name="Czanner, Silvester" userId="a5fce16e-3d42-4ac4-bc64-40169008ff6e" providerId="ADAL" clId="{B711E5E1-7C83-4AE6-B552-3A4249EF554C}" dt="2023-08-30T18:58:07.041" v="118" actId="47"/>
        <pc:sldMkLst>
          <pc:docMk/>
          <pc:sldMk cId="0" sldId="305"/>
        </pc:sldMkLst>
        <pc:spChg chg="mod">
          <ac:chgData name="Czanner, Silvester" userId="a5fce16e-3d42-4ac4-bc64-40169008ff6e" providerId="ADAL" clId="{B711E5E1-7C83-4AE6-B552-3A4249EF554C}" dt="2023-08-30T18:58:02.567" v="117" actId="21"/>
          <ac:spMkLst>
            <pc:docMk/>
            <pc:sldMk cId="0" sldId="305"/>
            <ac:spMk id="487426" creationId="{0F5CDA60-E0E3-F3E3-F780-E649D1E986AF}"/>
          </ac:spMkLst>
        </pc:spChg>
      </pc:sldChg>
      <pc:sldChg chg="modSp mod">
        <pc:chgData name="Czanner, Silvester" userId="a5fce16e-3d42-4ac4-bc64-40169008ff6e" providerId="ADAL" clId="{B711E5E1-7C83-4AE6-B552-3A4249EF554C}" dt="2023-08-30T18:41:03.951" v="81" actId="14100"/>
        <pc:sldMkLst>
          <pc:docMk/>
          <pc:sldMk cId="0" sldId="306"/>
        </pc:sldMkLst>
        <pc:spChg chg="mod">
          <ac:chgData name="Czanner, Silvester" userId="a5fce16e-3d42-4ac4-bc64-40169008ff6e" providerId="ADAL" clId="{B711E5E1-7C83-4AE6-B552-3A4249EF554C}" dt="2023-08-30T18:41:03.951" v="81" actId="14100"/>
          <ac:spMkLst>
            <pc:docMk/>
            <pc:sldMk cId="0" sldId="306"/>
            <ac:spMk id="488450" creationId="{69671B3E-76D1-C130-7BE4-4FABDF7CF2C2}"/>
          </ac:spMkLst>
        </pc:spChg>
      </pc:sldChg>
      <pc:sldChg chg="modSp mod">
        <pc:chgData name="Czanner, Silvester" userId="a5fce16e-3d42-4ac4-bc64-40169008ff6e" providerId="ADAL" clId="{B711E5E1-7C83-4AE6-B552-3A4249EF554C}" dt="2023-08-30T18:31:45.105" v="67" actId="207"/>
        <pc:sldMkLst>
          <pc:docMk/>
          <pc:sldMk cId="1753073251" sldId="417"/>
        </pc:sldMkLst>
        <pc:spChg chg="mod">
          <ac:chgData name="Czanner, Silvester" userId="a5fce16e-3d42-4ac4-bc64-40169008ff6e" providerId="ADAL" clId="{B711E5E1-7C83-4AE6-B552-3A4249EF554C}" dt="2023-08-30T18:31:45.105" v="67" actId="207"/>
          <ac:spMkLst>
            <pc:docMk/>
            <pc:sldMk cId="1753073251" sldId="417"/>
            <ac:spMk id="3" creationId="{2BB01C97-DFC8-C452-A189-B653E0E2AAB5}"/>
          </ac:spMkLst>
        </pc:spChg>
      </pc:sldChg>
      <pc:sldChg chg="addSp new">
        <pc:chgData name="Czanner, Silvester" userId="a5fce16e-3d42-4ac4-bc64-40169008ff6e" providerId="ADAL" clId="{B711E5E1-7C83-4AE6-B552-3A4249EF554C}" dt="2023-08-30T13:39:59.638" v="1"/>
        <pc:sldMkLst>
          <pc:docMk/>
          <pc:sldMk cId="1751643529" sldId="420"/>
        </pc:sldMkLst>
        <pc:picChg chg="add">
          <ac:chgData name="Czanner, Silvester" userId="a5fce16e-3d42-4ac4-bc64-40169008ff6e" providerId="ADAL" clId="{B711E5E1-7C83-4AE6-B552-3A4249EF554C}" dt="2023-08-30T13:39:59.638" v="1"/>
          <ac:picMkLst>
            <pc:docMk/>
            <pc:sldMk cId="1751643529" sldId="420"/>
            <ac:picMk id="5" creationId="{D805B368-AA2E-1D73-17CF-406235849579}"/>
          </ac:picMkLst>
        </pc:picChg>
      </pc:sldChg>
      <pc:sldChg chg="addSp delSp modSp new mod">
        <pc:chgData name="Czanner, Silvester" userId="a5fce16e-3d42-4ac4-bc64-40169008ff6e" providerId="ADAL" clId="{B711E5E1-7C83-4AE6-B552-3A4249EF554C}" dt="2023-08-30T18:36:35.082" v="79" actId="14100"/>
        <pc:sldMkLst>
          <pc:docMk/>
          <pc:sldMk cId="1841725231" sldId="421"/>
        </pc:sldMkLst>
        <pc:spChg chg="del">
          <ac:chgData name="Czanner, Silvester" userId="a5fce16e-3d42-4ac4-bc64-40169008ff6e" providerId="ADAL" clId="{B711E5E1-7C83-4AE6-B552-3A4249EF554C}" dt="2023-08-30T18:34:37.047" v="69" actId="478"/>
          <ac:spMkLst>
            <pc:docMk/>
            <pc:sldMk cId="1841725231" sldId="421"/>
            <ac:spMk id="2" creationId="{C0E07725-7033-7B4B-A697-98ECBA74F439}"/>
          </ac:spMkLst>
        </pc:spChg>
        <pc:spChg chg="del">
          <ac:chgData name="Czanner, Silvester" userId="a5fce16e-3d42-4ac4-bc64-40169008ff6e" providerId="ADAL" clId="{B711E5E1-7C83-4AE6-B552-3A4249EF554C}" dt="2023-08-30T18:34:38.721" v="70" actId="478"/>
          <ac:spMkLst>
            <pc:docMk/>
            <pc:sldMk cId="1841725231" sldId="421"/>
            <ac:spMk id="3" creationId="{5E0B17D3-6EE1-6D0D-4DD3-65D8DEB69BF6}"/>
          </ac:spMkLst>
        </pc:spChg>
        <pc:picChg chg="add mod ord">
          <ac:chgData name="Czanner, Silvester" userId="a5fce16e-3d42-4ac4-bc64-40169008ff6e" providerId="ADAL" clId="{B711E5E1-7C83-4AE6-B552-3A4249EF554C}" dt="2023-08-30T18:36:21.605" v="78" actId="1076"/>
          <ac:picMkLst>
            <pc:docMk/>
            <pc:sldMk cId="1841725231" sldId="421"/>
            <ac:picMk id="6" creationId="{601187B0-82B5-1A35-9EE6-982793D1696B}"/>
          </ac:picMkLst>
        </pc:picChg>
        <pc:picChg chg="add mod">
          <ac:chgData name="Czanner, Silvester" userId="a5fce16e-3d42-4ac4-bc64-40169008ff6e" providerId="ADAL" clId="{B711E5E1-7C83-4AE6-B552-3A4249EF554C}" dt="2023-08-30T18:36:35.082" v="79" actId="14100"/>
          <ac:picMkLst>
            <pc:docMk/>
            <pc:sldMk cId="1841725231" sldId="421"/>
            <ac:picMk id="8" creationId="{719232B8-1247-891A-7B79-EDBC09527D26}"/>
          </ac:picMkLst>
        </pc:picChg>
      </pc:sldChg>
      <pc:sldChg chg="addSp delSp modSp mod">
        <pc:chgData name="Czanner, Silvester" userId="a5fce16e-3d42-4ac4-bc64-40169008ff6e" providerId="ADAL" clId="{B711E5E1-7C83-4AE6-B552-3A4249EF554C}" dt="2023-08-30T18:57:32.604" v="116" actId="14100"/>
        <pc:sldMkLst>
          <pc:docMk/>
          <pc:sldMk cId="3325021119" sldId="422"/>
        </pc:sldMkLst>
        <pc:spChg chg="mod">
          <ac:chgData name="Czanner, Silvester" userId="a5fce16e-3d42-4ac4-bc64-40169008ff6e" providerId="ADAL" clId="{B711E5E1-7C83-4AE6-B552-3A4249EF554C}" dt="2023-08-30T18:56:38.314" v="111" actId="20577"/>
          <ac:spMkLst>
            <pc:docMk/>
            <pc:sldMk cId="3325021119" sldId="422"/>
            <ac:spMk id="485378" creationId="{9FD402EA-C318-2FF7-9571-142065336121}"/>
          </ac:spMkLst>
        </pc:spChg>
        <pc:picChg chg="add mod">
          <ac:chgData name="Czanner, Silvester" userId="a5fce16e-3d42-4ac4-bc64-40169008ff6e" providerId="ADAL" clId="{B711E5E1-7C83-4AE6-B552-3A4249EF554C}" dt="2023-08-30T18:57:32.604" v="116" actId="14100"/>
          <ac:picMkLst>
            <pc:docMk/>
            <pc:sldMk cId="3325021119" sldId="422"/>
            <ac:picMk id="5" creationId="{8BB5C7CF-A94A-C9F7-723F-0C05A07AA6DB}"/>
          </ac:picMkLst>
        </pc:picChg>
        <pc:picChg chg="del">
          <ac:chgData name="Czanner, Silvester" userId="a5fce16e-3d42-4ac4-bc64-40169008ff6e" providerId="ADAL" clId="{B711E5E1-7C83-4AE6-B552-3A4249EF554C}" dt="2023-08-30T18:56:33.004" v="103" actId="478"/>
          <ac:picMkLst>
            <pc:docMk/>
            <pc:sldMk cId="3325021119" sldId="422"/>
            <ac:picMk id="6" creationId="{81665DD8-6DCA-B33A-C29B-FC8E7D2C2F6E}"/>
          </ac:picMkLst>
        </pc:picChg>
      </pc:sldChg>
      <pc:sldChg chg="addSp delSp modSp mod">
        <pc:chgData name="Czanner, Silvester" userId="a5fce16e-3d42-4ac4-bc64-40169008ff6e" providerId="ADAL" clId="{B711E5E1-7C83-4AE6-B552-3A4249EF554C}" dt="2023-08-30T18:59:01.585" v="124" actId="1076"/>
        <pc:sldMkLst>
          <pc:docMk/>
          <pc:sldMk cId="516929182" sldId="423"/>
        </pc:sldMkLst>
        <pc:spChg chg="mod">
          <ac:chgData name="Czanner, Silvester" userId="a5fce16e-3d42-4ac4-bc64-40169008ff6e" providerId="ADAL" clId="{B711E5E1-7C83-4AE6-B552-3A4249EF554C}" dt="2023-08-30T18:58:16.791" v="119"/>
          <ac:spMkLst>
            <pc:docMk/>
            <pc:sldMk cId="516929182" sldId="423"/>
            <ac:spMk id="485378" creationId="{9FD402EA-C318-2FF7-9571-142065336121}"/>
          </ac:spMkLst>
        </pc:spChg>
        <pc:picChg chg="del">
          <ac:chgData name="Czanner, Silvester" userId="a5fce16e-3d42-4ac4-bc64-40169008ff6e" providerId="ADAL" clId="{B711E5E1-7C83-4AE6-B552-3A4249EF554C}" dt="2023-08-30T18:58:19.074" v="120" actId="478"/>
          <ac:picMkLst>
            <pc:docMk/>
            <pc:sldMk cId="516929182" sldId="423"/>
            <ac:picMk id="5" creationId="{8BB5C7CF-A94A-C9F7-723F-0C05A07AA6DB}"/>
          </ac:picMkLst>
        </pc:picChg>
        <pc:picChg chg="add mod">
          <ac:chgData name="Czanner, Silvester" userId="a5fce16e-3d42-4ac4-bc64-40169008ff6e" providerId="ADAL" clId="{B711E5E1-7C83-4AE6-B552-3A4249EF554C}" dt="2023-08-30T18:59:01.585" v="124" actId="1076"/>
          <ac:picMkLst>
            <pc:docMk/>
            <pc:sldMk cId="516929182" sldId="423"/>
            <ac:picMk id="6" creationId="{DE5B29D6-FF39-DF42-BCFF-D0B9EA4251AB}"/>
          </ac:picMkLst>
        </pc:picChg>
      </pc:sldChg>
      <pc:sldMasterChg chg="modAnim">
        <pc:chgData name="Czanner, Silvester" userId="a5fce16e-3d42-4ac4-bc64-40169008ff6e" providerId="ADAL" clId="{B711E5E1-7C83-4AE6-B552-3A4249EF554C}" dt="2023-08-30T19:10:18.106" v="130"/>
        <pc:sldMasterMkLst>
          <pc:docMk/>
          <pc:sldMasterMk cId="4123230415" sldId="2147483686"/>
        </pc:sldMasterMkLst>
      </pc:sldMasterChg>
      <pc:sldMasterChg chg="modAnim">
        <pc:chgData name="Czanner, Silvester" userId="a5fce16e-3d42-4ac4-bc64-40169008ff6e" providerId="ADAL" clId="{B711E5E1-7C83-4AE6-B552-3A4249EF554C}" dt="2023-08-30T19:09:20.029" v="127"/>
        <pc:sldMasterMkLst>
          <pc:docMk/>
          <pc:sldMasterMk cId="943070723" sldId="2147483701"/>
        </pc:sldMasterMkLst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6BCC44-4E59-654E-B9E1-1A39888AEDF7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679920-CF3E-6D4C-BE20-11FC32FCB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0667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2C3ECB-0CD8-D14F-B025-C6FAFF02A3B8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3ED35E-22B8-A847-B339-EBDDDA59F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5099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4E9FF74B-0C7F-0C0F-A738-AEACF4D0BE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736A317-B8E4-4063-9520-3168B5E203BC}" type="slidenum">
              <a:rPr kumimoji="0" lang="en-US" altLang="en-150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15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84354" name="Rectangle 2">
            <a:extLst>
              <a:ext uri="{FF2B5EF4-FFF2-40B4-BE49-F238E27FC236}">
                <a16:creationId xmlns:a16="http://schemas.microsoft.com/office/drawing/2014/main" id="{F9C804EC-EA66-F67C-2E0C-10D60958D4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484355" name="Rectangle 3">
            <a:extLst>
              <a:ext uri="{FF2B5EF4-FFF2-40B4-BE49-F238E27FC236}">
                <a16:creationId xmlns:a16="http://schemas.microsoft.com/office/drawing/2014/main" id="{F413BBFD-6FA6-F8D0-922C-FB0BAFB06C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endParaRPr lang="en-150" altLang="en-15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4ADEA7F-639C-4B5B-F726-9F57267C5E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98D2BF8-4EEA-49BB-8FF3-3D366BFCEF5B}" type="slidenum">
              <a:rPr kumimoji="0" lang="en-US" altLang="en-150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15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59778" name="Rectangle 2">
            <a:extLst>
              <a:ext uri="{FF2B5EF4-FFF2-40B4-BE49-F238E27FC236}">
                <a16:creationId xmlns:a16="http://schemas.microsoft.com/office/drawing/2014/main" id="{DE293EB4-5793-5EB7-23B2-9DECFEDF69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459779" name="Rectangle 3">
            <a:extLst>
              <a:ext uri="{FF2B5EF4-FFF2-40B4-BE49-F238E27FC236}">
                <a16:creationId xmlns:a16="http://schemas.microsoft.com/office/drawing/2014/main" id="{EAC6D7AA-DAA8-FF09-67E3-054DD67BB2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endParaRPr lang="en-150" altLang="en-15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45A3771-BCD6-40A2-6383-51457AC994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3AF22D-B9C8-4B3A-A481-4DAB3DEEF5FB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440322" name="Rectangle 2">
            <a:extLst>
              <a:ext uri="{FF2B5EF4-FFF2-40B4-BE49-F238E27FC236}">
                <a16:creationId xmlns:a16="http://schemas.microsoft.com/office/drawing/2014/main" id="{52341BE8-D467-4919-8A9F-80D98598141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23" name="Rectangle 3">
            <a:extLst>
              <a:ext uri="{FF2B5EF4-FFF2-40B4-BE49-F238E27FC236}">
                <a16:creationId xmlns:a16="http://schemas.microsoft.com/office/drawing/2014/main" id="{866657B5-21EF-759E-576B-B53C625FAC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E8B52646-9197-C2FE-60A7-ACFA17E1F0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6E97CE-A2E0-424F-A9B8-58806CA27FE6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441346" name="Rectangle 2">
            <a:extLst>
              <a:ext uri="{FF2B5EF4-FFF2-40B4-BE49-F238E27FC236}">
                <a16:creationId xmlns:a16="http://schemas.microsoft.com/office/drawing/2014/main" id="{0F89EC5A-7926-4BFF-0EFB-3F36F23BB05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1347" name="Rectangle 3">
            <a:extLst>
              <a:ext uri="{FF2B5EF4-FFF2-40B4-BE49-F238E27FC236}">
                <a16:creationId xmlns:a16="http://schemas.microsoft.com/office/drawing/2014/main" id="{A1CB0A05-CD8B-8C0B-35CF-90AFDD5589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DCBB2B82-56D4-C948-4C32-ABFD19DB98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4CCDD7-04FB-4C42-9FFA-1830579E80F5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442370" name="Rectangle 2">
            <a:extLst>
              <a:ext uri="{FF2B5EF4-FFF2-40B4-BE49-F238E27FC236}">
                <a16:creationId xmlns:a16="http://schemas.microsoft.com/office/drawing/2014/main" id="{D10BC564-BFBD-A707-C8EE-55255933902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>
            <a:extLst>
              <a:ext uri="{FF2B5EF4-FFF2-40B4-BE49-F238E27FC236}">
                <a16:creationId xmlns:a16="http://schemas.microsoft.com/office/drawing/2014/main" id="{B468B00C-8D08-4F71-41AA-0610AC91C4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DADFA82-EA35-813A-3987-3CA1B0B57C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452D51-228F-4973-B512-5D5AB7E6A8B1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443394" name="Rectangle 2">
            <a:extLst>
              <a:ext uri="{FF2B5EF4-FFF2-40B4-BE49-F238E27FC236}">
                <a16:creationId xmlns:a16="http://schemas.microsoft.com/office/drawing/2014/main" id="{69C675EE-0981-E397-C132-4F801D9B31E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3395" name="Rectangle 3">
            <a:extLst>
              <a:ext uri="{FF2B5EF4-FFF2-40B4-BE49-F238E27FC236}">
                <a16:creationId xmlns:a16="http://schemas.microsoft.com/office/drawing/2014/main" id="{2FF585DA-2A24-6AF6-36C2-E2E92E7FDE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32D689AF-1194-B189-0CB1-DF2A3392DB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3A45C9-DBFF-43E3-8821-BB1C4A50EB13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444418" name="Rectangle 2">
            <a:extLst>
              <a:ext uri="{FF2B5EF4-FFF2-40B4-BE49-F238E27FC236}">
                <a16:creationId xmlns:a16="http://schemas.microsoft.com/office/drawing/2014/main" id="{1C0894AB-A5B2-D48C-909F-D196005C54F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4419" name="Rectangle 3">
            <a:extLst>
              <a:ext uri="{FF2B5EF4-FFF2-40B4-BE49-F238E27FC236}">
                <a16:creationId xmlns:a16="http://schemas.microsoft.com/office/drawing/2014/main" id="{F12EC350-9028-0DB9-4AFF-51D4E55930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E70C46D8-DA1F-934C-349C-BF1B8A4ABB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54DBEB-E247-43E9-BC2E-14C883E02363}" type="slidenum">
              <a:rPr lang="en-US" altLang="en-US"/>
              <a:pPr/>
              <a:t>44</a:t>
            </a:fld>
            <a:endParaRPr lang="en-US" altLang="en-US"/>
          </a:p>
        </p:txBody>
      </p:sp>
      <p:sp>
        <p:nvSpPr>
          <p:cNvPr id="445442" name="Rectangle 2">
            <a:extLst>
              <a:ext uri="{FF2B5EF4-FFF2-40B4-BE49-F238E27FC236}">
                <a16:creationId xmlns:a16="http://schemas.microsoft.com/office/drawing/2014/main" id="{8F5247DE-E69A-7B95-65DE-E8329F42D74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>
            <a:extLst>
              <a:ext uri="{FF2B5EF4-FFF2-40B4-BE49-F238E27FC236}">
                <a16:creationId xmlns:a16="http://schemas.microsoft.com/office/drawing/2014/main" id="{CDDD5851-41C3-D17B-1D92-35CF953AE9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DB978B0-D4B7-868C-33B2-59165733A6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A8615A-9C50-40A2-A8F3-100F8CD0F8B7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446466" name="Rectangle 2">
            <a:extLst>
              <a:ext uri="{FF2B5EF4-FFF2-40B4-BE49-F238E27FC236}">
                <a16:creationId xmlns:a16="http://schemas.microsoft.com/office/drawing/2014/main" id="{92152B33-04EB-1A02-607C-AAE568B07E8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6467" name="Rectangle 3">
            <a:extLst>
              <a:ext uri="{FF2B5EF4-FFF2-40B4-BE49-F238E27FC236}">
                <a16:creationId xmlns:a16="http://schemas.microsoft.com/office/drawing/2014/main" id="{05BE4EEB-AAC3-513B-8F50-4FDAB72638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127F00A9-53CE-8749-3C9F-B7D063885E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AB5459-23EE-429D-833D-AA374645682F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447490" name="Rectangle 2">
            <a:extLst>
              <a:ext uri="{FF2B5EF4-FFF2-40B4-BE49-F238E27FC236}">
                <a16:creationId xmlns:a16="http://schemas.microsoft.com/office/drawing/2014/main" id="{4D1BE6C2-B122-68FA-9D8D-CE225865013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7491" name="Rectangle 3">
            <a:extLst>
              <a:ext uri="{FF2B5EF4-FFF2-40B4-BE49-F238E27FC236}">
                <a16:creationId xmlns:a16="http://schemas.microsoft.com/office/drawing/2014/main" id="{3FF39503-ED5D-87FF-65A1-0F60952753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E4D99595-4956-2DA4-B39A-C23378C5A0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863DC3-CCF4-4D1F-A259-6A6DEACF98D3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448514" name="Rectangle 2">
            <a:extLst>
              <a:ext uri="{FF2B5EF4-FFF2-40B4-BE49-F238E27FC236}">
                <a16:creationId xmlns:a16="http://schemas.microsoft.com/office/drawing/2014/main" id="{C9C0E283-8A56-44B6-817C-78C848A29B5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8515" name="Rectangle 3">
            <a:extLst>
              <a:ext uri="{FF2B5EF4-FFF2-40B4-BE49-F238E27FC236}">
                <a16:creationId xmlns:a16="http://schemas.microsoft.com/office/drawing/2014/main" id="{376E4A5C-7E52-0AE2-7E4F-01A05B5EDD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B1B58C97-89D8-D669-40F9-9AF525EDDE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B27671-3412-4CF6-95FF-01F641A8E3FE}" type="slidenum">
              <a:rPr kumimoji="0" lang="en-US" altLang="en-150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15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73090" name="Rectangle 2">
            <a:extLst>
              <a:ext uri="{FF2B5EF4-FFF2-40B4-BE49-F238E27FC236}">
                <a16:creationId xmlns:a16="http://schemas.microsoft.com/office/drawing/2014/main" id="{54E14478-4BCA-B652-28C5-03AEC7A86F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3091" name="Rectangle 3">
            <a:extLst>
              <a:ext uri="{FF2B5EF4-FFF2-40B4-BE49-F238E27FC236}">
                <a16:creationId xmlns:a16="http://schemas.microsoft.com/office/drawing/2014/main" id="{14B320EF-007B-7AD6-119D-6D6CB6C3E9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150" altLang="en-15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A6734226-A463-ED1F-904E-1847ED37A0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3A44D2-2380-4640-9258-7D97BA3252ED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481282" name="Rectangle 2">
            <a:extLst>
              <a:ext uri="{FF2B5EF4-FFF2-40B4-BE49-F238E27FC236}">
                <a16:creationId xmlns:a16="http://schemas.microsoft.com/office/drawing/2014/main" id="{E84F9552-7B6A-E6CC-DC54-F3A25687FB9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283" name="Rectangle 3">
            <a:extLst>
              <a:ext uri="{FF2B5EF4-FFF2-40B4-BE49-F238E27FC236}">
                <a16:creationId xmlns:a16="http://schemas.microsoft.com/office/drawing/2014/main" id="{39766198-6490-AE67-EA4F-782E127410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11CC574C-25AF-8431-F562-CB83A76514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0DB2C7-81A8-4E01-809A-9A6FC800571F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482306" name="Rectangle 2">
            <a:extLst>
              <a:ext uri="{FF2B5EF4-FFF2-40B4-BE49-F238E27FC236}">
                <a16:creationId xmlns:a16="http://schemas.microsoft.com/office/drawing/2014/main" id="{FC255215-F564-F939-58C7-9C992AEB954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2307" name="Rectangle 3">
            <a:extLst>
              <a:ext uri="{FF2B5EF4-FFF2-40B4-BE49-F238E27FC236}">
                <a16:creationId xmlns:a16="http://schemas.microsoft.com/office/drawing/2014/main" id="{A8A00121-CA34-5904-8160-0770CCE9AF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AA6EAE9-C125-7DC5-A8F0-0DB64918D7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139C23-724B-4AAD-9ABC-398BB49A22E3}" type="slidenum">
              <a:rPr kumimoji="0" lang="en-US" altLang="en-150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15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74114" name="Rectangle 2">
            <a:extLst>
              <a:ext uri="{FF2B5EF4-FFF2-40B4-BE49-F238E27FC236}">
                <a16:creationId xmlns:a16="http://schemas.microsoft.com/office/drawing/2014/main" id="{923ED047-71C0-061F-A2A2-48DD092088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4115" name="Rectangle 3">
            <a:extLst>
              <a:ext uri="{FF2B5EF4-FFF2-40B4-BE49-F238E27FC236}">
                <a16:creationId xmlns:a16="http://schemas.microsoft.com/office/drawing/2014/main" id="{B70957FD-EE55-50F6-80CA-80C02F0565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150" altLang="en-15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9DE2C9E9-A6E0-0702-ED08-DBC7A99003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F1DFD7-8B44-482C-9144-973C2C1357CA}" type="slidenum">
              <a:rPr kumimoji="0" lang="en-US" altLang="en-150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15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75138" name="Rectangle 2">
            <a:extLst>
              <a:ext uri="{FF2B5EF4-FFF2-40B4-BE49-F238E27FC236}">
                <a16:creationId xmlns:a16="http://schemas.microsoft.com/office/drawing/2014/main" id="{15CEE3CD-3850-A37F-64B1-7F25D159AD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>
            <a:extLst>
              <a:ext uri="{FF2B5EF4-FFF2-40B4-BE49-F238E27FC236}">
                <a16:creationId xmlns:a16="http://schemas.microsoft.com/office/drawing/2014/main" id="{C209E558-607E-1623-C424-96140990CD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150" altLang="en-15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32BC4F86-1F78-2082-A047-37B67102C6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DA5255A-887A-47CD-A73C-50D8595E9DAB}" type="slidenum">
              <a:rPr kumimoji="0" lang="en-US" altLang="en-150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15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76162" name="Rectangle 2">
            <a:extLst>
              <a:ext uri="{FF2B5EF4-FFF2-40B4-BE49-F238E27FC236}">
                <a16:creationId xmlns:a16="http://schemas.microsoft.com/office/drawing/2014/main" id="{0536CB3E-5C6C-8AFC-3A71-6B0D2655F3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6163" name="Rectangle 3">
            <a:extLst>
              <a:ext uri="{FF2B5EF4-FFF2-40B4-BE49-F238E27FC236}">
                <a16:creationId xmlns:a16="http://schemas.microsoft.com/office/drawing/2014/main" id="{0133A2FB-48DE-B279-46CD-DBC9ABEF25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150" altLang="en-15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789623A-3B72-EF9E-A80D-762E5E63E3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F48E6A5-51DC-449D-9844-E28D8D24C294}" type="slidenum">
              <a:rPr kumimoji="0" lang="en-US" altLang="en-150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15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77186" name="Rectangle 2">
            <a:extLst>
              <a:ext uri="{FF2B5EF4-FFF2-40B4-BE49-F238E27FC236}">
                <a16:creationId xmlns:a16="http://schemas.microsoft.com/office/drawing/2014/main" id="{D45B4B3E-0DE5-F7DC-3B97-DC3FF01B54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7187" name="Rectangle 3">
            <a:extLst>
              <a:ext uri="{FF2B5EF4-FFF2-40B4-BE49-F238E27FC236}">
                <a16:creationId xmlns:a16="http://schemas.microsoft.com/office/drawing/2014/main" id="{03E8F58A-737B-7BC1-2395-236C5D8931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150" altLang="en-15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E1579BB-00F5-3A02-8E88-44BB0E70E5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8E525E3-68B5-4EBF-B67E-EE55AAB38159}" type="slidenum">
              <a:rPr kumimoji="0" lang="en-US" altLang="en-150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15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78210" name="Rectangle 2">
            <a:extLst>
              <a:ext uri="{FF2B5EF4-FFF2-40B4-BE49-F238E27FC236}">
                <a16:creationId xmlns:a16="http://schemas.microsoft.com/office/drawing/2014/main" id="{3D2A2DD7-F8FA-F76E-1108-C9E9561058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8211" name="Rectangle 3">
            <a:extLst>
              <a:ext uri="{FF2B5EF4-FFF2-40B4-BE49-F238E27FC236}">
                <a16:creationId xmlns:a16="http://schemas.microsoft.com/office/drawing/2014/main" id="{4A70DF70-A630-41EB-3E26-197EDDF32F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150" altLang="en-15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E9D970E6-8F83-6837-14FF-7BEF894226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AD00217-6090-4C04-8231-87279CB67F7B}" type="slidenum">
              <a:rPr kumimoji="0" lang="en-US" altLang="en-150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15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79234" name="Rectangle 2">
            <a:extLst>
              <a:ext uri="{FF2B5EF4-FFF2-40B4-BE49-F238E27FC236}">
                <a16:creationId xmlns:a16="http://schemas.microsoft.com/office/drawing/2014/main" id="{9F2BF7F9-86A2-C528-F098-6DA1853882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9235" name="Rectangle 3">
            <a:extLst>
              <a:ext uri="{FF2B5EF4-FFF2-40B4-BE49-F238E27FC236}">
                <a16:creationId xmlns:a16="http://schemas.microsoft.com/office/drawing/2014/main" id="{1DDF34C5-58DB-E8F3-BBF3-8FF9C404B1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150" altLang="en-15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42B98E7-3EDF-8BF3-F904-FEC65D7280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FEDE193-09C4-47E4-BB64-3EA1ADD74E3C}" type="slidenum">
              <a:rPr kumimoji="0" lang="en-US" altLang="en-150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15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80258" name="Rectangle 2">
            <a:extLst>
              <a:ext uri="{FF2B5EF4-FFF2-40B4-BE49-F238E27FC236}">
                <a16:creationId xmlns:a16="http://schemas.microsoft.com/office/drawing/2014/main" id="{B00982D0-E73C-C63B-8A04-85BADDC583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0259" name="Rectangle 3">
            <a:extLst>
              <a:ext uri="{FF2B5EF4-FFF2-40B4-BE49-F238E27FC236}">
                <a16:creationId xmlns:a16="http://schemas.microsoft.com/office/drawing/2014/main" id="{A7AFBA27-41DE-55BD-2C5F-E654AD9E5B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150" altLang="en-15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D3CFA-B35A-284C-82EE-7EF265022DDA}" type="datetime1">
              <a:rPr lang="en-US" smtClean="0"/>
              <a:t>8/30/2023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5DE6D-D8B5-E64F-8E45-C879C0336308}" type="datetime1">
              <a:rPr lang="en-US" smtClean="0"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7606D-E5C4-4C2F-8241-EC2663EF1C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ECB63-88A7-8749-A90B-1DBCC4AD4B47}" type="datetime1">
              <a:rPr lang="en-US" smtClean="0"/>
              <a:t>8/30/2023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DAF51-CB6E-8CC9-CB46-94FCD82EC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FB482-D98F-2811-55AE-01EC6BBAC4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266825"/>
            <a:ext cx="4076700" cy="4905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F4821D-6929-82F1-8297-5FD9EE0639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8700" y="1266825"/>
            <a:ext cx="4076700" cy="4905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992670-58D6-377F-097B-D7F51471A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AF88C2-B96A-D76F-CAC8-1D2B20A1D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150"/>
              <a:t>A. Levitin “Introduction to the Design &amp; Analysis of Algorithms,” 3rd ed., Ch. 12 ©2012 Pearson Education, Inc. Upper Saddle River, NJ. All Rights Reserved.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C0C025-4D83-F53E-8F3C-A54A4E9AE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0BD6A7-EDCC-4E26-B44C-B96D4C5E78AA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13877166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9351E-C74E-4186-80C4-98C6910F4126}" type="datetime1">
              <a:rPr lang="en-US" smtClean="0"/>
              <a:t>8/30/2023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8000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3017-BA20-4737-82F1-EADF081C9C84}" type="datetime1">
              <a:rPr lang="en-US" smtClean="0"/>
              <a:t>8/30/2023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34200" y="635635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396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66688-1F66-4A37-A4EA-F884AD523181}" type="datetime1">
              <a:rPr lang="en-US" smtClean="0"/>
              <a:t>8/30/2023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4100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8171-4FD8-4C0D-8A08-83D237E2158F}" type="datetime1">
              <a:rPr lang="en-US" smtClean="0"/>
              <a:t>8/30/2023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1673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B083-4942-47A4-BD8E-F8211A126CAD}" type="datetime1">
              <a:rPr lang="en-US" smtClean="0"/>
              <a:t>8/30/2023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6985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C29AF-459F-48DE-A1A2-F100731D5932}" type="datetime1">
              <a:rPr lang="en-US" smtClean="0"/>
              <a:t>8/30/2023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449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E62FD-57B5-4476-8C51-37E799A697BA}" type="datetime1">
              <a:rPr lang="en-US" smtClean="0"/>
              <a:t>8/30/2023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98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376D-0BB6-C64B-A661-735E972210F5}" type="datetime1">
              <a:rPr lang="en-US" smtClean="0"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C9811-23B4-4978-A04B-E0FB0E167BFE}" type="datetime1">
              <a:rPr lang="en-US" smtClean="0"/>
              <a:t>8/30/2023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9103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862D5-ACFE-4026-B676-0CDD5C12BBBD}" type="datetime1">
              <a:rPr lang="en-US" smtClean="0"/>
              <a:t>8/30/2023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853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F323E-B9F2-41F3-AF1C-D6A4207AA739}" type="datetime1">
              <a:rPr lang="en-US" smtClean="0"/>
              <a:t>8/30/2023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0886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0D980-9ABC-4651-B098-469B5D7F245B}" type="datetime1">
              <a:rPr lang="en-US" smtClean="0"/>
              <a:t>8/30/2023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2417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2">
            <a:extLst>
              <a:ext uri="{FF2B5EF4-FFF2-40B4-BE49-F238E27FC236}">
                <a16:creationId xmlns:a16="http://schemas.microsoft.com/office/drawing/2014/main" id="{2F54E914-7451-4CA6-742B-8181D582A17A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4099" name="Rectangle 3">
              <a:extLst>
                <a:ext uri="{FF2B5EF4-FFF2-40B4-BE49-F238E27FC236}">
                  <a16:creationId xmlns:a16="http://schemas.microsoft.com/office/drawing/2014/main" id="{CD984577-F262-43DF-1614-2197EE5A9B36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0" y="0"/>
              <a:ext cx="5760" cy="535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150"/>
            </a:p>
          </p:txBody>
        </p:sp>
        <p:sp>
          <p:nvSpPr>
            <p:cNvPr id="4100" name="Rectangle 4">
              <a:extLst>
                <a:ext uri="{FF2B5EF4-FFF2-40B4-BE49-F238E27FC236}">
                  <a16:creationId xmlns:a16="http://schemas.microsoft.com/office/drawing/2014/main" id="{57E7573E-7C4F-7F6E-8507-FB763333B9D7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0" y="3147"/>
              <a:ext cx="5760" cy="1173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folHlink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150"/>
            </a:p>
          </p:txBody>
        </p:sp>
      </p:grpSp>
      <p:sp>
        <p:nvSpPr>
          <p:cNvPr id="4101" name="Rectangle 5">
            <a:extLst>
              <a:ext uri="{FF2B5EF4-FFF2-40B4-BE49-F238E27FC236}">
                <a16:creationId xmlns:a16="http://schemas.microsoft.com/office/drawing/2014/main" id="{26D67802-A0C8-D03C-A118-13500259C4C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762000" y="457200"/>
            <a:ext cx="7772400" cy="9144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altLang="en-150" noProof="0"/>
              <a:t>Click to edit Master title style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7F4CF17F-1A36-6BE7-35D4-34D39F3D5A7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838200" y="1981200"/>
            <a:ext cx="7543800" cy="3962400"/>
          </a:xfrm>
        </p:spPr>
        <p:txBody>
          <a:bodyPr/>
          <a:lstStyle>
            <a:lvl1pPr marL="0" indent="0" algn="ctr">
              <a:buFont typeface="Monotype Sorts" pitchFamily="2" charset="2"/>
              <a:buNone/>
              <a:defRPr/>
            </a:lvl1pPr>
          </a:lstStyle>
          <a:p>
            <a:pPr lvl="0"/>
            <a:r>
              <a:rPr lang="en-US" altLang="en-150" noProof="0"/>
              <a:t>Click to edit Master subtitle style</a:t>
            </a:r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9FE54A9A-5782-AE20-040D-C125CA3D738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>
          <a:xfrm>
            <a:off x="1295400" y="6248400"/>
            <a:ext cx="1905000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altLang="en-150"/>
          </a:p>
        </p:txBody>
      </p:sp>
      <p:sp>
        <p:nvSpPr>
          <p:cNvPr id="4104" name="Rectangle 8">
            <a:extLst>
              <a:ext uri="{FF2B5EF4-FFF2-40B4-BE49-F238E27FC236}">
                <a16:creationId xmlns:a16="http://schemas.microsoft.com/office/drawing/2014/main" id="{AF2ACA02-7A86-18A0-BE36-5E70E0D31C1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3733800" y="6248400"/>
            <a:ext cx="2895600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altLang="en-150"/>
              <a:t>Design and Analysis of Algorithms - Chapter 9</a:t>
            </a:r>
          </a:p>
        </p:txBody>
      </p:sp>
      <p:sp>
        <p:nvSpPr>
          <p:cNvPr id="4105" name="Rectangle 9">
            <a:extLst>
              <a:ext uri="{FF2B5EF4-FFF2-40B4-BE49-F238E27FC236}">
                <a16:creationId xmlns:a16="http://schemas.microsoft.com/office/drawing/2014/main" id="{060C169E-6364-877C-F892-A008AE65908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7162800" y="6248400"/>
            <a:ext cx="1905000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767CD72-B18E-4465-9D18-7059398A9E34}" type="slidenum">
              <a:rPr lang="en-US" altLang="en-150"/>
              <a:pPr/>
              <a:t>‹#›</a:t>
            </a:fld>
            <a:endParaRPr lang="en-US" altLang="en-150"/>
          </a:p>
        </p:txBody>
      </p:sp>
      <p:sp>
        <p:nvSpPr>
          <p:cNvPr id="4106" name="Rectangle 10">
            <a:extLst>
              <a:ext uri="{FF2B5EF4-FFF2-40B4-BE49-F238E27FC236}">
                <a16:creationId xmlns:a16="http://schemas.microsoft.com/office/drawing/2014/main" id="{DD6EF33E-38A1-2237-E8AE-1F5856A0B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550" y="2700338"/>
            <a:ext cx="161925" cy="415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150"/>
          </a:p>
        </p:txBody>
      </p:sp>
      <p:sp>
        <p:nvSpPr>
          <p:cNvPr id="4107" name="Oval 11">
            <a:extLst>
              <a:ext uri="{FF2B5EF4-FFF2-40B4-BE49-F238E27FC236}">
                <a16:creationId xmlns:a16="http://schemas.microsoft.com/office/drawing/2014/main" id="{E88EBB7B-3DF7-31A2-31DE-1E7541BD0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990600"/>
            <a:ext cx="304800" cy="274638"/>
          </a:xfrm>
          <a:prstGeom prst="ellipse">
            <a:avLst/>
          </a:prstGeom>
          <a:gradFill rotWithShape="0">
            <a:gsLst>
              <a:gs pos="0">
                <a:srgbClr val="FEFFFF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150"/>
          </a:p>
        </p:txBody>
      </p:sp>
      <p:sp>
        <p:nvSpPr>
          <p:cNvPr id="4108" name="Rectangle 12">
            <a:extLst>
              <a:ext uri="{FF2B5EF4-FFF2-40B4-BE49-F238E27FC236}">
                <a16:creationId xmlns:a16="http://schemas.microsoft.com/office/drawing/2014/main" id="{72C58FFA-C9F9-FF08-70AA-FFD186C113AF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4457700" y="-2933700"/>
            <a:ext cx="228600" cy="914400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50000">
                <a:schemeClr val="folHlink"/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54215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1" grpId="0" build="p" autoUpdateAnimBg="0" advAuto="0"/>
      <p:bldP spid="4102" grpId="0" build="p" autoUpdateAnimBg="0" advAuto="0">
        <p:tmplLst>
          <p:tmpl lvl="1">
            <p:tnLst>
              <p:par>
                <p:cTn presetID="1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4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46F72-D1EA-80D5-707D-CDF4302B5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2F36B-8FC4-6E05-E890-D6D211BEC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D2389-367A-43B4-C16C-812B3F9B5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B17D2-D77E-4C61-B9C6-6299BC8B2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150"/>
              <a:t>A. Levitin “Introduction to the Design &amp; Analysis of Algorithms,” 3rd ed., Ch. 12 ©2012 Pearson Education, Inc. Upper Saddle River, NJ. All Rights Reserved.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F34ED-64EE-F1AE-F408-9082803E5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DF5D17-AF2A-4FDF-83DA-43697146CCE5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10098640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C22AF-9E04-CB8B-8239-11725EB7E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21BDB-A996-0374-50BD-511286DFE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EEA2A-4AD8-FBC9-FA87-3636AD3CD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ECE33-2F2D-7551-5D15-8701D5F23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150"/>
              <a:t>A. Levitin “Introduction to the Design &amp; Analysis of Algorithms,” 3rd ed., Ch. 12 ©2012 Pearson Education, Inc. Upper Saddle River, NJ. All Rights Reserved.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F5901-6422-C33D-778A-EF3B867EE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05C309-0E63-4FD2-905F-F716E43014BA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4709633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DAF51-CB6E-8CC9-CB46-94FCD82EC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FB482-D98F-2811-55AE-01EC6BBAC4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266825"/>
            <a:ext cx="4076700" cy="4905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F4821D-6929-82F1-8297-5FD9EE0639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8700" y="1266825"/>
            <a:ext cx="4076700" cy="4905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992670-58D6-377F-097B-D7F51471A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AF88C2-B96A-D76F-CAC8-1D2B20A1D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150"/>
              <a:t>A. Levitin “Introduction to the Design &amp; Analysis of Algorithms,” 3rd ed., Ch. 12 ©2012 Pearson Education, Inc. Upper Saddle River, NJ. All Rights Reserved.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C0C025-4D83-F53E-8F3C-A54A4E9AE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0BD6A7-EDCC-4E26-B44C-B96D4C5E78AA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4214027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5FF89-2063-E1A5-29C5-80C3CE283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D1284-51D0-E0B6-DB97-A9E42E898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92BCB6-3546-C785-B39D-778EE15BA7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CC9DF9-8621-5941-75C6-9F5215BE52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801ACD-DDCA-CC6D-C33F-9F11E98757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9D6F2B-5CE7-9BA6-ACD6-D7F44C8A5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8A711-E040-927D-AB2E-81410DF3A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150"/>
              <a:t>A. Levitin “Introduction to the Design &amp; Analysis of Algorithms,” 3rd ed., Ch. 12 ©2012 Pearson Education, Inc. Upper Saddle River, NJ. All Rights Reserved.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4C983E-704D-301C-27A8-0CA639CB8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A756A3-7456-425E-8050-86DE8BBFDF1D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13827887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E31E0-23A0-5BFC-E570-BAC7E107F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C36A68-A8CF-F998-8BA7-3190C3E90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050A56-518B-AB91-629F-492718642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150"/>
              <a:t>A. Levitin “Introduction to the Design &amp; Analysis of Algorithms,” 3rd ed., Ch. 12 ©2012 Pearson Education, Inc. Upper Saddle River, NJ. All Rights Reserved.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395EF8-190D-41C4-52BD-245E86737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21601F-8456-446C-A8C1-5803F60C9A09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3499444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BF08F-0EC6-DD4C-927C-E6F1C3D7AE86}" type="datetime1">
              <a:rPr lang="en-US" smtClean="0"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8E330D-9918-2C06-F392-BCE4DEF5B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A683B9-2C47-8CA1-DA72-AC99CA76B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150"/>
              <a:t>A. Levitin “Introduction to the Design &amp; Analysis of Algorithms,” 3rd ed., Ch. 12 ©2012 Pearson Education, Inc. Upper Saddle River, NJ. All Rights Reserved.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60BF9-E91E-E2CD-92BE-70C84E42A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549CD4-03CF-48E9-8E1D-B3566E35AED0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3250403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F0A3A-6C24-31B9-F00C-935305618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0791D-6BEB-84F4-72F0-E6D35C591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A1936C-84B3-F987-F9CA-A91D2ECBF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CE4DD-81AA-F449-38EA-B1E2117B2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43178-56A1-399C-02D5-800D84E16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150"/>
              <a:t>A. Levitin “Introduction to the Design &amp; Analysis of Algorithms,” 3rd ed., Ch. 12 ©2012 Pearson Education, Inc. Upper Saddle River, NJ. All Rights Reserved.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71574C-BF08-AAA5-F19B-EDB001F43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EF012C-B1B3-4A97-A0CC-8C516E8001D6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31635824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3D03F-3197-F15D-53EE-7362A0808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A6B13A-14B8-3A92-F349-89A026B119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15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A5E52B-9C96-C568-201B-1A67AC455E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8BE000-6B67-770C-F697-2DAC761CF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0AEF39-4E93-DA9C-AAA8-B097F25F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150"/>
              <a:t>A. Levitin “Introduction to the Design &amp; Analysis of Algorithms,” 3rd ed., Ch. 12 ©2012 Pearson Education, Inc. Upper Saddle River, NJ. All Rights Reserved.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48FBF-EAA3-DAAC-140C-BFD7F61EA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95B71E-C937-48D4-B166-1C4BB5ED4D03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9739245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3D731-D4C5-4C11-AB83-1FD004321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F13C46-450C-9D51-3D7F-A6A3B07482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AF557-0EB0-B0B1-76A2-06204C9C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EA8B4-FE35-61F5-A06F-2849888E2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150"/>
              <a:t>A. Levitin “Introduction to the Design &amp; Analysis of Algorithms,” 3rd ed., Ch. 12 ©2012 Pearson Education, Inc. Upper Saddle River, NJ. All Rights Reserved.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8311B-94DF-4F70-BCCF-269C2FD9D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423BB1-29B4-43AF-BB72-610E8AFE8D1C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7949126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63F6E6-7560-8D4C-E5A5-17B827649C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96100" y="152400"/>
            <a:ext cx="20955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499EFC-E140-2FE8-8945-3836AE993A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152400"/>
            <a:ext cx="61341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EB279-C13C-764B-66FD-CACAECDA5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91E5B-F432-9A62-EFFA-4AFBCE1B9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150"/>
              <a:t>A. Levitin “Introduction to the Design &amp; Analysis of Algorithms,” 3rd ed., Ch. 12 ©2012 Pearson Education, Inc. Upper Saddle River, NJ. All Rights Reserved.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7F1F0-0EEC-03B0-2E18-52E4D149B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0682DA-4295-4E55-BA03-7933A0EAA434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9571314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A58E2-A057-BF7D-C48F-2FE621DCE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8382000" cy="685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68F16E-6089-B399-3D34-49A7D804300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09600" y="1266825"/>
            <a:ext cx="4076700" cy="4905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578C63-90AA-FA32-3956-CEAF655663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8700" y="1266825"/>
            <a:ext cx="4076700" cy="4905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FDC910-0235-F207-99FB-7543240B58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555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B01EF9-A97C-32EA-AFF5-736C95EC5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400800"/>
            <a:ext cx="6400800" cy="3048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150"/>
              <a:t>A. Levitin “Introduction to the Design &amp; Analysis of Algorithms,” 3rd ed., Ch. 12 ©2012 Pearson Education, Inc. Upper Saddle River, NJ. All Rights Reserved.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4F03FA-C626-3AC8-52C8-887CD4EDA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950" y="6553200"/>
            <a:ext cx="1822450" cy="304800"/>
          </a:xfrm>
        </p:spPr>
        <p:txBody>
          <a:bodyPr/>
          <a:lstStyle>
            <a:lvl1pPr>
              <a:defRPr/>
            </a:lvl1pPr>
          </a:lstStyle>
          <a:p>
            <a:fld id="{BC858611-DB60-47F8-AC47-7BA3806D8AAD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42360867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6F596-9363-B93C-C506-5C5F51DA5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8382000" cy="685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C3F1D-F51A-5352-4A80-94AD0FA4551B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09600" y="1266825"/>
            <a:ext cx="4076700" cy="4905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DF0AC-91F7-5962-1793-324E6C8F6E20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838700" y="1266825"/>
            <a:ext cx="4076700" cy="23764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508026-B30F-8A9C-8F2C-07044D76C1D5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838700" y="3795713"/>
            <a:ext cx="4076700" cy="2376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BA6BFDA-DA39-402A-36EB-2112F7E5A1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555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3DA48EB-2796-19D3-15B0-117EEB06C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400800"/>
            <a:ext cx="6400800" cy="3048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150"/>
              <a:t>A. Levitin “Introduction to the Design &amp; Analysis of Algorithms,” 3rd ed., Ch. 12 ©2012 Pearson Education, Inc. Upper Saddle River, NJ. All Rights Reserved.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D3B305D-315E-987B-3321-A14A94AAF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950" y="6553200"/>
            <a:ext cx="1822450" cy="304800"/>
          </a:xfrm>
        </p:spPr>
        <p:txBody>
          <a:bodyPr/>
          <a:lstStyle>
            <a:lvl1pPr>
              <a:defRPr/>
            </a:lvl1pPr>
          </a:lstStyle>
          <a:p>
            <a:fld id="{3A7FDF4B-076E-4618-8A35-21DFE3A49695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7093083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EAAF1-7479-FA0E-B7F1-958E6CE89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8382000" cy="685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E4661-D64A-43A9-16DB-92952D0ADF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266825"/>
            <a:ext cx="4076700" cy="4905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328AA0-E7C3-6194-9198-D455F2C6704D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838700" y="1266825"/>
            <a:ext cx="4076700" cy="23764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080CD5-16F1-6773-A823-F9F32BB79FD0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838700" y="3795713"/>
            <a:ext cx="4076700" cy="2376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3FFC496-090A-78ED-EAE6-176FB39A13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555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D47F42-4C44-E586-A6B8-88908D33C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400800"/>
            <a:ext cx="6400800" cy="3048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150"/>
              <a:t>A. Levitin “Introduction to the Design &amp; Analysis of Algorithms,” 3rd ed., Ch. 12 ©2012 Pearson Education, Inc. Upper Saddle River, NJ. All Rights Reserved.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2CDF234-4C7B-9D08-7F1A-6DBD6F0E5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950" y="6553200"/>
            <a:ext cx="1822450" cy="304800"/>
          </a:xfrm>
        </p:spPr>
        <p:txBody>
          <a:bodyPr/>
          <a:lstStyle>
            <a:lvl1pPr>
              <a:defRPr/>
            </a:lvl1pPr>
          </a:lstStyle>
          <a:p>
            <a:fld id="{3D05EB33-F19A-46AC-84AB-9B8E32A9428A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367352166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2">
            <a:extLst>
              <a:ext uri="{FF2B5EF4-FFF2-40B4-BE49-F238E27FC236}">
                <a16:creationId xmlns:a16="http://schemas.microsoft.com/office/drawing/2014/main" id="{E7FEA5DA-4777-1225-BA42-8D995D76AE49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4099" name="Rectangle 3">
              <a:extLst>
                <a:ext uri="{FF2B5EF4-FFF2-40B4-BE49-F238E27FC236}">
                  <a16:creationId xmlns:a16="http://schemas.microsoft.com/office/drawing/2014/main" id="{26F1F100-7A7F-DE23-AB61-28C206C6ABF3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0" y="0"/>
              <a:ext cx="5760" cy="535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150"/>
            </a:p>
          </p:txBody>
        </p:sp>
        <p:sp>
          <p:nvSpPr>
            <p:cNvPr id="4100" name="Rectangle 4">
              <a:extLst>
                <a:ext uri="{FF2B5EF4-FFF2-40B4-BE49-F238E27FC236}">
                  <a16:creationId xmlns:a16="http://schemas.microsoft.com/office/drawing/2014/main" id="{4713DB8D-795F-FC41-26FC-67C33BCD11C3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0" y="3147"/>
              <a:ext cx="5760" cy="1173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folHlink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150"/>
            </a:p>
          </p:txBody>
        </p:sp>
      </p:grpSp>
      <p:sp>
        <p:nvSpPr>
          <p:cNvPr id="4101" name="Rectangle 5">
            <a:extLst>
              <a:ext uri="{FF2B5EF4-FFF2-40B4-BE49-F238E27FC236}">
                <a16:creationId xmlns:a16="http://schemas.microsoft.com/office/drawing/2014/main" id="{81F5C971-DB97-DC89-6209-A30E6515CA6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762000" y="457200"/>
            <a:ext cx="7772400" cy="9144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altLang="en-150" noProof="0"/>
              <a:t>Click to edit Master title style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1DDDB2CF-C1F7-8371-48F5-FDB0F31AA93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838200" y="1981200"/>
            <a:ext cx="7543800" cy="3962400"/>
          </a:xfrm>
        </p:spPr>
        <p:txBody>
          <a:bodyPr/>
          <a:lstStyle>
            <a:lvl1pPr marL="0" indent="0" algn="ctr">
              <a:buFont typeface="Monotype Sorts" pitchFamily="2" charset="2"/>
              <a:buNone/>
              <a:defRPr/>
            </a:lvl1pPr>
          </a:lstStyle>
          <a:p>
            <a:pPr lvl="0"/>
            <a:r>
              <a:rPr lang="en-US" altLang="en-150" noProof="0"/>
              <a:t>Click to edit Master subtitle style</a:t>
            </a:r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DC991DBF-098B-CE47-8AE4-DC65E8B3278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>
          <a:xfrm>
            <a:off x="1295400" y="6248400"/>
            <a:ext cx="1905000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altLang="en-150"/>
          </a:p>
        </p:txBody>
      </p:sp>
      <p:sp>
        <p:nvSpPr>
          <p:cNvPr id="4104" name="Rectangle 8">
            <a:extLst>
              <a:ext uri="{FF2B5EF4-FFF2-40B4-BE49-F238E27FC236}">
                <a16:creationId xmlns:a16="http://schemas.microsoft.com/office/drawing/2014/main" id="{67B09996-0589-D7E5-A2A9-710FF60E4BE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3733800" y="6248400"/>
            <a:ext cx="2895600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altLang="en-150"/>
              <a:t>Design and Analysis of Algorithms - Chapter 9</a:t>
            </a:r>
          </a:p>
        </p:txBody>
      </p:sp>
      <p:sp>
        <p:nvSpPr>
          <p:cNvPr id="4105" name="Rectangle 9">
            <a:extLst>
              <a:ext uri="{FF2B5EF4-FFF2-40B4-BE49-F238E27FC236}">
                <a16:creationId xmlns:a16="http://schemas.microsoft.com/office/drawing/2014/main" id="{24045D63-CF4B-26B4-A7B8-A63234EDEFF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7162800" y="6248400"/>
            <a:ext cx="1905000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77532-91AC-462D-810D-2EA32FCB0C9B}" type="slidenum">
              <a:rPr lang="en-US" altLang="en-150"/>
              <a:pPr/>
              <a:t>‹#›</a:t>
            </a:fld>
            <a:endParaRPr lang="en-US" altLang="en-150"/>
          </a:p>
        </p:txBody>
      </p:sp>
      <p:sp>
        <p:nvSpPr>
          <p:cNvPr id="4106" name="Rectangle 10">
            <a:extLst>
              <a:ext uri="{FF2B5EF4-FFF2-40B4-BE49-F238E27FC236}">
                <a16:creationId xmlns:a16="http://schemas.microsoft.com/office/drawing/2014/main" id="{CAB98352-4577-777F-5E82-F9B26AEA5A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550" y="2700338"/>
            <a:ext cx="161925" cy="415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150"/>
          </a:p>
        </p:txBody>
      </p:sp>
      <p:sp>
        <p:nvSpPr>
          <p:cNvPr id="4107" name="Oval 11">
            <a:extLst>
              <a:ext uri="{FF2B5EF4-FFF2-40B4-BE49-F238E27FC236}">
                <a16:creationId xmlns:a16="http://schemas.microsoft.com/office/drawing/2014/main" id="{7EF694EA-09A5-EB0E-EF77-27057C34D7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990600"/>
            <a:ext cx="304800" cy="274638"/>
          </a:xfrm>
          <a:prstGeom prst="ellipse">
            <a:avLst/>
          </a:prstGeom>
          <a:gradFill rotWithShape="0">
            <a:gsLst>
              <a:gs pos="0">
                <a:srgbClr val="FEFFFF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150"/>
          </a:p>
        </p:txBody>
      </p:sp>
      <p:sp>
        <p:nvSpPr>
          <p:cNvPr id="4108" name="Rectangle 12">
            <a:extLst>
              <a:ext uri="{FF2B5EF4-FFF2-40B4-BE49-F238E27FC236}">
                <a16:creationId xmlns:a16="http://schemas.microsoft.com/office/drawing/2014/main" id="{C020722A-8E06-990C-0986-6EA721324530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4457700" y="-2933700"/>
            <a:ext cx="228600" cy="914400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50000">
                <a:schemeClr val="folHlink"/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822556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1" grpId="0" build="p" autoUpdateAnimBg="0" advAuto="0"/>
      <p:bldP spid="4102" grpId="0" build="p" autoUpdateAnimBg="0" advAuto="0">
        <p:tmplLst>
          <p:tmpl lvl="1">
            <p:tnLst>
              <p:par>
                <p:cTn presetID="1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4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41B6D-64C0-3591-651A-A30213317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30E33-4370-7E6B-8CC6-745A9BCC7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2213E-0A64-0667-BA78-8E25D72E7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EBC6E-9E21-6CB8-B8E9-4BBE99F24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150"/>
              <a:t>A. Levitin “Introduction to the Design &amp; Analysis of Algorithms,” 3rd ed., Ch. 11 ©2012 Pearson Education, Inc. Upper Saddle River, NJ. All Rights Reserved.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1DC9E-269E-EB5D-7B91-5E6BA6B9A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87B6E0-E670-449A-B7B5-971F7011877C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989305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5ECC-B4BD-9240-861A-F2EBDFBA46E9}" type="datetime1">
              <a:rPr lang="en-US" smtClean="0"/>
              <a:t>8/30/2023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C9B87-6A0A-FF5E-90D2-E64FE74A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1FCFD-2F36-B8C7-D80F-25940EAB1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FC0D0-9C75-EFAE-D152-FA50F7AAF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6DF4A-50D0-B960-00A7-52F54D24A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150"/>
              <a:t>A. Levitin “Introduction to the Design &amp; Analysis of Algorithms,” 3rd ed., Ch. 11 ©2012 Pearson Education, Inc. Upper Saddle River, NJ. All Rights Reserved.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95B64-5AE0-0E40-CB5B-41CE3399F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86407C-480D-4537-A7B0-1A95C4946245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150907818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51E05-2693-37CA-87A6-A9DFD4B0D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B002F-7703-72CD-B311-952C22DE0D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295400"/>
            <a:ext cx="4076700" cy="4905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E08D48-69A6-D499-6E24-211D70D350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8700" y="1295400"/>
            <a:ext cx="4076700" cy="4905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E324B8-427D-CD52-ED1F-F25B5565B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3D7138-3875-E87E-6440-9775D5DAA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150"/>
              <a:t>A. Levitin “Introduction to the Design &amp; Analysis of Algorithms,” 3rd ed., Ch. 11 ©2012 Pearson Education, Inc. Upper Saddle River, NJ. All Rights Reserved.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743928-43C4-8105-13BE-10F6858C0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2CF5D9-9C98-4EB6-AAB9-E49C9045F743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11766912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90207-0A1B-CD78-6CA2-FD94E8B7D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E3A88-F311-B260-8C36-BC533E011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90ED1C-8D40-8988-61CC-6125E9F29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911979-2F64-ED94-3418-CE6E4DD75D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873654-56A6-65D7-D8DB-83BACEB686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888763-E8CF-A12E-8784-94D3BCAAB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C39F9B-99FD-03E3-172F-6F69C65C9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150"/>
              <a:t>A. Levitin “Introduction to the Design &amp; Analysis of Algorithms,” 3rd ed., Ch. 11 ©2012 Pearson Education, Inc. Upper Saddle River, NJ. All Rights Reserved.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10025F-2E6D-1F7B-3244-71B120C12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9D51BF-C0FB-400E-88CC-BDE3FA133411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30737585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CCB15-730B-D117-0A95-2E489E599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D86280-1A11-E936-294C-7F281E3E9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BF82E7-A3C5-963C-4EC9-05ADD6F44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150"/>
              <a:t>A. Levitin “Introduction to the Design &amp; Analysis of Algorithms,” 3rd ed., Ch. 11 ©2012 Pearson Education, Inc. Upper Saddle River, NJ. All Rights Reserved.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5C66-8668-4769-4EFD-B7F9B7178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4B1B2E-DDDE-4126-85AC-DEC9F2421A82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14571145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964CD3-61A9-B20F-0A05-8CBFCEBD8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FBDDB8-7469-B783-9DF2-C90A3B4FC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150"/>
              <a:t>A. Levitin “Introduction to the Design &amp; Analysis of Algorithms,” 3rd ed., Ch. 11 ©2012 Pearson Education, Inc. Upper Saddle River, NJ. All Rights Reserved.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9DA3C-D101-343A-C106-C0B553A46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AEB142-F359-492C-9E69-0983E369797F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12833093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DE92F-F60B-0FB7-BB70-4FFB4351D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93673-70F6-E22D-A2DD-C8304CDD8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F0913D-1480-A867-A097-39DD484FC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18E651-AED2-D159-E593-9FF69F5A5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A73DB8-F2BB-2A00-76D5-4CAD1355E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150"/>
              <a:t>A. Levitin “Introduction to the Design &amp; Analysis of Algorithms,” 3rd ed., Ch. 11 ©2012 Pearson Education, Inc. Upper Saddle River, NJ. All Rights Reserved.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8BAEE-7CFC-0EEB-D03C-8F1AFD9E3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B91098-7A3C-4080-808D-559EC75CB488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335925543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03781-F2FA-16E1-EDDC-BD8B8BB94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269C75-36B9-EEDD-3439-62D09E96F2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15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601CF3-4346-4A96-FA1F-1AE86417C0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DEB68-2C55-0CF9-1403-9213F164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C95BD5-AC3E-ADC6-8287-057B87444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150"/>
              <a:t>A. Levitin “Introduction to the Design &amp; Analysis of Algorithms,” 3rd ed., Ch. 11 ©2012 Pearson Education, Inc. Upper Saddle River, NJ. All Rights Reserved.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87E436-B09C-F0E0-2C2B-9B6B2E8F0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00EC33-C564-479F-90E7-A420096F7552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411092423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3138-3D76-B573-AC39-5B2A65E8A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655770-09B2-9204-15DE-B9601C43CF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37E48-CE1F-F4C7-BE22-334AADF85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85FA7-26DA-F2FC-8C3E-3DD2D6304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150"/>
              <a:t>A. Levitin “Introduction to the Design &amp; Analysis of Algorithms,” 3rd ed., Ch. 11 ©2012 Pearson Education, Inc. Upper Saddle River, NJ. All Rights Reserved.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09365-6EEF-850D-32EF-2B14F527A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B8E907-3D75-44EC-96B6-332D41E8A345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25642053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68D106-683D-BFA5-DEFA-236F962E7C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96100" y="152400"/>
            <a:ext cx="2095500" cy="60483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2C56ED-8BF3-5382-A1C8-81B82D1BD5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152400"/>
            <a:ext cx="6134100" cy="6048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DEE6C-4DC9-014E-F4BC-823B59D94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95AA9-56A3-8D91-7500-221D6DE53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150"/>
              <a:t>A. Levitin “Introduction to the Design &amp; Analysis of Algorithms,” 3rd ed., Ch. 11 ©2012 Pearson Education, Inc. Upper Saddle River, NJ. All Rights Reserved.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D0540-C804-13B3-3EC8-7E235821F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0DDC08-E1D9-466B-B5AB-D2A25E2BFFDB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3831544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0732-B517-6348-8F8C-E337F991E338}" type="datetime1">
              <a:rPr lang="en-US" smtClean="0"/>
              <a:t>8/30/2023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9D365-41CA-D041-8F53-928D38C44A35}" type="datetime1">
              <a:rPr lang="en-US" smtClean="0"/>
              <a:t>8/30/2023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C3DD6-A419-1F47-A911-623F715F89DA}" type="datetime1">
              <a:rPr lang="en-US" smtClean="0"/>
              <a:t>8/30/2023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4DD56-B4C9-0C4B-8A78-911B5CB0D4CD}" type="datetime1">
              <a:rPr lang="en-US" smtClean="0"/>
              <a:t>8/30/2023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E1B97-488B-BD43-976D-9E828938DB6C}" type="datetime1">
              <a:rPr lang="en-US" smtClean="0"/>
              <a:t>8/30/2023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E061CFB6-5766-DB42-8DB8-AB903F631691}" type="datetime1">
              <a:rPr lang="en-US" smtClean="0"/>
              <a:t>8/30/2023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2" r:id="rId10"/>
    <p:sldLayoutId id="2147483671" r:id="rId11"/>
    <p:sldLayoutId id="2147483685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82296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39F0-0149-455F-8008-FEC852C4446B}" type="datetime1">
              <a:rPr lang="en-US" smtClean="0"/>
              <a:t>8/30/2023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7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5" name="Group 3">
            <a:extLst>
              <a:ext uri="{FF2B5EF4-FFF2-40B4-BE49-F238E27FC236}">
                <a16:creationId xmlns:a16="http://schemas.microsoft.com/office/drawing/2014/main" id="{18E37B8B-FD30-EBA2-2F73-BD21B476C6C6}"/>
              </a:ext>
            </a:extLst>
          </p:cNvPr>
          <p:cNvGrpSpPr>
            <a:grpSpLocks/>
          </p:cNvGrpSpPr>
          <p:nvPr/>
        </p:nvGrpSpPr>
        <p:grpSpPr bwMode="auto">
          <a:xfrm>
            <a:off x="8329613" y="733425"/>
            <a:ext cx="720725" cy="531813"/>
            <a:chOff x="5247" y="462"/>
            <a:chExt cx="454" cy="335"/>
          </a:xfrm>
        </p:grpSpPr>
        <p:sp>
          <p:nvSpPr>
            <p:cNvPr id="3076" name="AutoShape 4">
              <a:extLst>
                <a:ext uri="{FF2B5EF4-FFF2-40B4-BE49-F238E27FC236}">
                  <a16:creationId xmlns:a16="http://schemas.microsoft.com/office/drawing/2014/main" id="{DDA367E3-F1A2-0AA7-FAEB-426ED369A6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H="1">
              <a:off x="5564" y="462"/>
              <a:ext cx="137" cy="335"/>
            </a:xfrm>
            <a:prstGeom prst="parallelogram">
              <a:avLst>
                <a:gd name="adj" fmla="val 52954"/>
              </a:avLst>
            </a:prstGeom>
            <a:gradFill rotWithShape="0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150"/>
            </a:p>
          </p:txBody>
        </p:sp>
        <p:sp>
          <p:nvSpPr>
            <p:cNvPr id="3077" name="AutoShape 5">
              <a:extLst>
                <a:ext uri="{FF2B5EF4-FFF2-40B4-BE49-F238E27FC236}">
                  <a16:creationId xmlns:a16="http://schemas.microsoft.com/office/drawing/2014/main" id="{41FB86B8-1815-6434-4514-A168B5189BD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H="1">
              <a:off x="5407" y="462"/>
              <a:ext cx="138" cy="335"/>
            </a:xfrm>
            <a:prstGeom prst="parallelogram">
              <a:avLst>
                <a:gd name="adj" fmla="val 52954"/>
              </a:avLst>
            </a:prstGeom>
            <a:gradFill rotWithShape="0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150"/>
            </a:p>
          </p:txBody>
        </p:sp>
        <p:sp>
          <p:nvSpPr>
            <p:cNvPr id="3078" name="AutoShape 6">
              <a:extLst>
                <a:ext uri="{FF2B5EF4-FFF2-40B4-BE49-F238E27FC236}">
                  <a16:creationId xmlns:a16="http://schemas.microsoft.com/office/drawing/2014/main" id="{1604DD68-0BD4-30CC-E400-AD7F48307C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H="1">
              <a:off x="5247" y="462"/>
              <a:ext cx="138" cy="335"/>
            </a:xfrm>
            <a:prstGeom prst="parallelogram">
              <a:avLst>
                <a:gd name="adj" fmla="val 52954"/>
              </a:avLst>
            </a:prstGeom>
            <a:gradFill rotWithShape="0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150"/>
            </a:p>
          </p:txBody>
        </p:sp>
      </p:grpSp>
      <p:grpSp>
        <p:nvGrpSpPr>
          <p:cNvPr id="3079" name="Group 7">
            <a:extLst>
              <a:ext uri="{FF2B5EF4-FFF2-40B4-BE49-F238E27FC236}">
                <a16:creationId xmlns:a16="http://schemas.microsoft.com/office/drawing/2014/main" id="{BCE51B26-BFE5-5983-08FC-74F620D3E6FA}"/>
              </a:ext>
            </a:extLst>
          </p:cNvPr>
          <p:cNvGrpSpPr>
            <a:grpSpLocks/>
          </p:cNvGrpSpPr>
          <p:nvPr/>
        </p:nvGrpSpPr>
        <p:grpSpPr bwMode="auto">
          <a:xfrm>
            <a:off x="77788" y="6040438"/>
            <a:ext cx="531812" cy="727075"/>
            <a:chOff x="49" y="3805"/>
            <a:chExt cx="335" cy="458"/>
          </a:xfrm>
        </p:grpSpPr>
        <p:sp>
          <p:nvSpPr>
            <p:cNvPr id="3080" name="AutoShape 8">
              <a:extLst>
                <a:ext uri="{FF2B5EF4-FFF2-40B4-BE49-F238E27FC236}">
                  <a16:creationId xmlns:a16="http://schemas.microsoft.com/office/drawing/2014/main" id="{0EDA1062-698E-D659-19CA-EDF950D482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H="1">
              <a:off x="148" y="3706"/>
              <a:ext cx="137" cy="335"/>
            </a:xfrm>
            <a:prstGeom prst="parallelogram">
              <a:avLst>
                <a:gd name="adj" fmla="val 52954"/>
              </a:avLst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150"/>
            </a:p>
          </p:txBody>
        </p:sp>
        <p:sp>
          <p:nvSpPr>
            <p:cNvPr id="3081" name="AutoShape 9">
              <a:extLst>
                <a:ext uri="{FF2B5EF4-FFF2-40B4-BE49-F238E27FC236}">
                  <a16:creationId xmlns:a16="http://schemas.microsoft.com/office/drawing/2014/main" id="{FD0DD058-9672-A6A1-3AD1-D5CAEB8256B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H="1">
              <a:off x="148" y="3869"/>
              <a:ext cx="138" cy="335"/>
            </a:xfrm>
            <a:prstGeom prst="parallelogram">
              <a:avLst>
                <a:gd name="adj" fmla="val 52954"/>
              </a:avLst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150"/>
            </a:p>
          </p:txBody>
        </p:sp>
        <p:sp>
          <p:nvSpPr>
            <p:cNvPr id="3082" name="AutoShape 10">
              <a:extLst>
                <a:ext uri="{FF2B5EF4-FFF2-40B4-BE49-F238E27FC236}">
                  <a16:creationId xmlns:a16="http://schemas.microsoft.com/office/drawing/2014/main" id="{6C55FC71-9CA4-6F9B-F471-EA35289F4F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H="1">
              <a:off x="148" y="4026"/>
              <a:ext cx="138" cy="335"/>
            </a:xfrm>
            <a:prstGeom prst="parallelogram">
              <a:avLst>
                <a:gd name="adj" fmla="val 52954"/>
              </a:avLst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150"/>
            </a:p>
          </p:txBody>
        </p:sp>
      </p:grpSp>
      <p:sp>
        <p:nvSpPr>
          <p:cNvPr id="3083" name="Rectangle 11">
            <a:extLst>
              <a:ext uri="{FF2B5EF4-FFF2-40B4-BE49-F238E27FC236}">
                <a16:creationId xmlns:a16="http://schemas.microsoft.com/office/drawing/2014/main" id="{50E3EF44-444F-BC94-0693-D818F7B91E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66825"/>
            <a:ext cx="8305800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150"/>
              <a:t>Click to edit Master text styles</a:t>
            </a:r>
          </a:p>
          <a:p>
            <a:pPr lvl="1"/>
            <a:r>
              <a:rPr lang="en-US" altLang="en-150"/>
              <a:t>Second level</a:t>
            </a:r>
          </a:p>
          <a:p>
            <a:pPr lvl="2"/>
            <a:r>
              <a:rPr lang="en-US" altLang="en-150"/>
              <a:t>Third level</a:t>
            </a:r>
          </a:p>
          <a:p>
            <a:pPr lvl="3"/>
            <a:r>
              <a:rPr lang="en-US" altLang="en-150"/>
              <a:t>Fourth level</a:t>
            </a:r>
          </a:p>
          <a:p>
            <a:pPr lvl="4"/>
            <a:r>
              <a:rPr lang="en-US" altLang="en-150"/>
              <a:t>Fifth level</a:t>
            </a:r>
          </a:p>
        </p:txBody>
      </p:sp>
      <p:sp>
        <p:nvSpPr>
          <p:cNvPr id="3084" name="Rectangle 12">
            <a:extLst>
              <a:ext uri="{FF2B5EF4-FFF2-40B4-BE49-F238E27FC236}">
                <a16:creationId xmlns:a16="http://schemas.microsoft.com/office/drawing/2014/main" id="{D96751D9-D0AD-F591-5764-AAD156ACFEB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22555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50000"/>
              </a:spcBef>
              <a:defRPr sz="1400">
                <a:latin typeface="Arial Narrow" panose="020B0606020202030204" pitchFamily="34" charset="0"/>
              </a:defRPr>
            </a:lvl1pPr>
          </a:lstStyle>
          <a:p>
            <a:endParaRPr lang="en-US" altLang="en-150"/>
          </a:p>
        </p:txBody>
      </p:sp>
      <p:sp>
        <p:nvSpPr>
          <p:cNvPr id="3085" name="Rectangle 13">
            <a:extLst>
              <a:ext uri="{FF2B5EF4-FFF2-40B4-BE49-F238E27FC236}">
                <a16:creationId xmlns:a16="http://schemas.microsoft.com/office/drawing/2014/main" id="{B11C6959-8AFC-34B8-8806-918D6FC9939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19200" y="6400800"/>
            <a:ext cx="640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Arial Narrow" panose="020B0606020202030204" pitchFamily="34" charset="0"/>
              </a:defRPr>
            </a:lvl1pPr>
          </a:lstStyle>
          <a:p>
            <a:r>
              <a:rPr lang="en-US" altLang="en-150"/>
              <a:t>A. Levitin “Introduction to the Design &amp; Analysis of Algorithms,” 3rd ed., Ch. 12 ©2012 Pearson Education, Inc. Upper Saddle River, NJ. All Rights Reserved. </a:t>
            </a:r>
          </a:p>
        </p:txBody>
      </p:sp>
      <p:sp>
        <p:nvSpPr>
          <p:cNvPr id="3086" name="Rectangle 14">
            <a:extLst>
              <a:ext uri="{FF2B5EF4-FFF2-40B4-BE49-F238E27FC236}">
                <a16:creationId xmlns:a16="http://schemas.microsoft.com/office/drawing/2014/main" id="{8AFF7654-1F31-D683-1C2F-5395E5880D2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2950" y="6553200"/>
            <a:ext cx="18224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Arial Narrow" panose="020B0606020202030204" pitchFamily="34" charset="0"/>
              </a:defRPr>
            </a:lvl1pPr>
          </a:lstStyle>
          <a:p>
            <a:fld id="{7A78E502-56D2-4A20-98C3-21203A59DD16}" type="slidenum">
              <a:rPr lang="en-US" altLang="en-150"/>
              <a:pPr/>
              <a:t>‹#›</a:t>
            </a:fld>
            <a:endParaRPr lang="en-US" altLang="en-150"/>
          </a:p>
        </p:txBody>
      </p:sp>
      <p:sp>
        <p:nvSpPr>
          <p:cNvPr id="3087" name="Rectangle 15">
            <a:extLst>
              <a:ext uri="{FF2B5EF4-FFF2-40B4-BE49-F238E27FC236}">
                <a16:creationId xmlns:a16="http://schemas.microsoft.com/office/drawing/2014/main" id="{CD4EA144-433E-5B8D-1794-8F7A9A982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013" y="0"/>
            <a:ext cx="228600" cy="685800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50000">
                <a:schemeClr val="folHlink"/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150"/>
          </a:p>
        </p:txBody>
      </p:sp>
      <p:sp>
        <p:nvSpPr>
          <p:cNvPr id="3088" name="AutoShape 16">
            <a:extLst>
              <a:ext uri="{FF2B5EF4-FFF2-40B4-BE49-F238E27FC236}">
                <a16:creationId xmlns:a16="http://schemas.microsoft.com/office/drawing/2014/main" id="{57803BCA-5EC6-356E-43BD-BC4A3129D10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04800" y="914400"/>
            <a:ext cx="8839200" cy="228600"/>
          </a:xfrm>
          <a:prstGeom prst="homePlate">
            <a:avLst>
              <a:gd name="adj" fmla="val 67846"/>
            </a:avLst>
          </a:prstGeom>
          <a:gradFill rotWithShape="0">
            <a:gsLst>
              <a:gs pos="0">
                <a:schemeClr val="bg2"/>
              </a:gs>
              <a:gs pos="50000">
                <a:schemeClr val="folHlink"/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/>
          </a:p>
        </p:txBody>
      </p:sp>
      <p:sp>
        <p:nvSpPr>
          <p:cNvPr id="3089" name="Rectangle 17">
            <a:extLst>
              <a:ext uri="{FF2B5EF4-FFF2-40B4-BE49-F238E27FC236}">
                <a16:creationId xmlns:a16="http://schemas.microsoft.com/office/drawing/2014/main" id="{26B60D10-07F6-3AD5-2B8A-69DDB785F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2179638"/>
            <a:ext cx="190500" cy="467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150"/>
          </a:p>
        </p:txBody>
      </p:sp>
      <p:grpSp>
        <p:nvGrpSpPr>
          <p:cNvPr id="3090" name="Group 18">
            <a:extLst>
              <a:ext uri="{FF2B5EF4-FFF2-40B4-BE49-F238E27FC236}">
                <a16:creationId xmlns:a16="http://schemas.microsoft.com/office/drawing/2014/main" id="{2FE41262-F8C9-3C04-B0F6-D5441158408B}"/>
              </a:ext>
            </a:extLst>
          </p:cNvPr>
          <p:cNvGrpSpPr>
            <a:grpSpLocks/>
          </p:cNvGrpSpPr>
          <p:nvPr/>
        </p:nvGrpSpPr>
        <p:grpSpPr bwMode="auto">
          <a:xfrm>
            <a:off x="77788" y="5903913"/>
            <a:ext cx="533400" cy="749300"/>
            <a:chOff x="49" y="3719"/>
            <a:chExt cx="336" cy="472"/>
          </a:xfrm>
        </p:grpSpPr>
        <p:sp>
          <p:nvSpPr>
            <p:cNvPr id="3091" name="AutoShape 19">
              <a:extLst>
                <a:ext uri="{FF2B5EF4-FFF2-40B4-BE49-F238E27FC236}">
                  <a16:creationId xmlns:a16="http://schemas.microsoft.com/office/drawing/2014/main" id="{A4E80C33-19C2-3CEC-EC32-71E5516B1E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143" y="3626"/>
              <a:ext cx="150" cy="335"/>
            </a:xfrm>
            <a:prstGeom prst="parallelogram">
              <a:avLst>
                <a:gd name="adj" fmla="val 52954"/>
              </a:avLst>
            </a:prstGeom>
            <a:gradFill rotWithShape="0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150"/>
            </a:p>
          </p:txBody>
        </p:sp>
        <p:sp>
          <p:nvSpPr>
            <p:cNvPr id="3092" name="AutoShape 20">
              <a:extLst>
                <a:ext uri="{FF2B5EF4-FFF2-40B4-BE49-F238E27FC236}">
                  <a16:creationId xmlns:a16="http://schemas.microsoft.com/office/drawing/2014/main" id="{5BA616D8-ED67-B280-1C7C-C6F0102C25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141" y="3786"/>
              <a:ext cx="151" cy="335"/>
            </a:xfrm>
            <a:prstGeom prst="parallelogram">
              <a:avLst>
                <a:gd name="adj" fmla="val 52954"/>
              </a:avLst>
            </a:prstGeom>
            <a:gradFill rotWithShape="0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150"/>
            </a:p>
          </p:txBody>
        </p:sp>
        <p:sp>
          <p:nvSpPr>
            <p:cNvPr id="3093" name="AutoShape 21">
              <a:extLst>
                <a:ext uri="{FF2B5EF4-FFF2-40B4-BE49-F238E27FC236}">
                  <a16:creationId xmlns:a16="http://schemas.microsoft.com/office/drawing/2014/main" id="{3C0B5807-CC86-7A67-57F2-287FE659761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142" y="3948"/>
              <a:ext cx="150" cy="336"/>
            </a:xfrm>
            <a:prstGeom prst="parallelogram">
              <a:avLst>
                <a:gd name="adj" fmla="val 52954"/>
              </a:avLst>
            </a:prstGeom>
            <a:gradFill rotWithShape="0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150"/>
            </a:p>
          </p:txBody>
        </p:sp>
      </p:grpSp>
      <p:sp>
        <p:nvSpPr>
          <p:cNvPr id="3094" name="Rectangle 22">
            <a:extLst>
              <a:ext uri="{FF2B5EF4-FFF2-40B4-BE49-F238E27FC236}">
                <a16:creationId xmlns:a16="http://schemas.microsoft.com/office/drawing/2014/main" id="{F9ECFB4F-5CAD-1405-FA93-49BA477012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52400"/>
            <a:ext cx="8382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150"/>
              <a:t>Click to edit Master title style</a:t>
            </a:r>
          </a:p>
        </p:txBody>
      </p:sp>
      <p:grpSp>
        <p:nvGrpSpPr>
          <p:cNvPr id="3095" name="Group 23">
            <a:extLst>
              <a:ext uri="{FF2B5EF4-FFF2-40B4-BE49-F238E27FC236}">
                <a16:creationId xmlns:a16="http://schemas.microsoft.com/office/drawing/2014/main" id="{710A97C4-874A-19B3-A313-705E806D1369}"/>
              </a:ext>
            </a:extLst>
          </p:cNvPr>
          <p:cNvGrpSpPr>
            <a:grpSpLocks/>
          </p:cNvGrpSpPr>
          <p:nvPr/>
        </p:nvGrpSpPr>
        <p:grpSpPr bwMode="auto">
          <a:xfrm>
            <a:off x="8189913" y="731838"/>
            <a:ext cx="739775" cy="533400"/>
            <a:chOff x="5159" y="461"/>
            <a:chExt cx="466" cy="336"/>
          </a:xfrm>
        </p:grpSpPr>
        <p:sp>
          <p:nvSpPr>
            <p:cNvPr id="3096" name="AutoShape 24">
              <a:extLst>
                <a:ext uri="{FF2B5EF4-FFF2-40B4-BE49-F238E27FC236}">
                  <a16:creationId xmlns:a16="http://schemas.microsoft.com/office/drawing/2014/main" id="{C9F0D45F-06CC-AA1E-AC8E-AF501DDC5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5" y="462"/>
              <a:ext cx="150" cy="335"/>
            </a:xfrm>
            <a:prstGeom prst="parallelogram">
              <a:avLst>
                <a:gd name="adj" fmla="val 52954"/>
              </a:avLst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150"/>
            </a:p>
          </p:txBody>
        </p:sp>
        <p:sp>
          <p:nvSpPr>
            <p:cNvPr id="3097" name="AutoShape 25">
              <a:extLst>
                <a:ext uri="{FF2B5EF4-FFF2-40B4-BE49-F238E27FC236}">
                  <a16:creationId xmlns:a16="http://schemas.microsoft.com/office/drawing/2014/main" id="{AF5791CF-7F1A-DEC2-1598-B876CE3E0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8" y="462"/>
              <a:ext cx="151" cy="335"/>
            </a:xfrm>
            <a:prstGeom prst="parallelogram">
              <a:avLst>
                <a:gd name="adj" fmla="val 52954"/>
              </a:avLst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150"/>
            </a:p>
          </p:txBody>
        </p:sp>
        <p:sp>
          <p:nvSpPr>
            <p:cNvPr id="3098" name="AutoShape 26">
              <a:extLst>
                <a:ext uri="{FF2B5EF4-FFF2-40B4-BE49-F238E27FC236}">
                  <a16:creationId xmlns:a16="http://schemas.microsoft.com/office/drawing/2014/main" id="{9BA374B2-9880-570C-944C-691E85A2B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9" y="461"/>
              <a:ext cx="150" cy="336"/>
            </a:xfrm>
            <a:prstGeom prst="parallelogram">
              <a:avLst>
                <a:gd name="adj" fmla="val 52954"/>
              </a:avLst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150"/>
            </a:p>
          </p:txBody>
        </p:sp>
      </p:grpSp>
    </p:spTree>
    <p:extLst>
      <p:ext uri="{BB962C8B-B14F-4D97-AF65-F5344CB8AC3E}">
        <p14:creationId xmlns:p14="http://schemas.microsoft.com/office/powerpoint/2010/main" val="412323041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 b="1" kern="1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anose="02020603050405020304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anose="02020603050405020304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anose="02020603050405020304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anose="02020603050405020304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anose="02020603050405020304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anose="02020603050405020304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anose="02020603050405020304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anose="02020603050405020304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A50021"/>
        </a:buClr>
        <a:buSzPct val="75000"/>
        <a:buFont typeface="Monotype Sorts" pitchFamily="2" charset="2"/>
        <a:buChar char="b"/>
        <a:defRPr kumimoji="1" sz="2400" b="1" kern="1200">
          <a:solidFill>
            <a:srgbClr val="FFFF99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A50021"/>
        </a:buClr>
        <a:buChar char="•"/>
        <a:defRPr kumimoji="1" sz="2000" b="1" kern="1200">
          <a:solidFill>
            <a:srgbClr val="FFFF99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A50021"/>
        </a:buClr>
        <a:buChar char="–"/>
        <a:defRPr kumimoji="1" b="1" kern="1200">
          <a:solidFill>
            <a:srgbClr val="FFFF99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A50021"/>
        </a:buClr>
        <a:buChar char="–"/>
        <a:defRPr kumimoji="1" b="1" kern="1200">
          <a:solidFill>
            <a:srgbClr val="FFFF99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A50021"/>
        </a:buClr>
        <a:buChar char="»"/>
        <a:defRPr kumimoji="1" b="1" kern="1200">
          <a:solidFill>
            <a:srgbClr val="FFFF99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150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5" name="Group 3">
            <a:extLst>
              <a:ext uri="{FF2B5EF4-FFF2-40B4-BE49-F238E27FC236}">
                <a16:creationId xmlns:a16="http://schemas.microsoft.com/office/drawing/2014/main" id="{24C7E78A-4824-5D25-9CEF-8E8CFC2B1651}"/>
              </a:ext>
            </a:extLst>
          </p:cNvPr>
          <p:cNvGrpSpPr>
            <a:grpSpLocks/>
          </p:cNvGrpSpPr>
          <p:nvPr/>
        </p:nvGrpSpPr>
        <p:grpSpPr bwMode="auto">
          <a:xfrm>
            <a:off x="8329613" y="733425"/>
            <a:ext cx="720725" cy="531813"/>
            <a:chOff x="5247" y="462"/>
            <a:chExt cx="454" cy="335"/>
          </a:xfrm>
        </p:grpSpPr>
        <p:sp>
          <p:nvSpPr>
            <p:cNvPr id="3076" name="AutoShape 4">
              <a:extLst>
                <a:ext uri="{FF2B5EF4-FFF2-40B4-BE49-F238E27FC236}">
                  <a16:creationId xmlns:a16="http://schemas.microsoft.com/office/drawing/2014/main" id="{F36A6D69-A924-64EA-3BBB-21602CA5AFB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H="1">
              <a:off x="5564" y="462"/>
              <a:ext cx="137" cy="335"/>
            </a:xfrm>
            <a:prstGeom prst="parallelogram">
              <a:avLst>
                <a:gd name="adj" fmla="val 52954"/>
              </a:avLst>
            </a:prstGeom>
            <a:gradFill rotWithShape="0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150"/>
            </a:p>
          </p:txBody>
        </p:sp>
        <p:sp>
          <p:nvSpPr>
            <p:cNvPr id="3077" name="AutoShape 5">
              <a:extLst>
                <a:ext uri="{FF2B5EF4-FFF2-40B4-BE49-F238E27FC236}">
                  <a16:creationId xmlns:a16="http://schemas.microsoft.com/office/drawing/2014/main" id="{F1255300-57CA-16F7-ACBA-3FBBB1778C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H="1">
              <a:off x="5407" y="462"/>
              <a:ext cx="138" cy="335"/>
            </a:xfrm>
            <a:prstGeom prst="parallelogram">
              <a:avLst>
                <a:gd name="adj" fmla="val 52954"/>
              </a:avLst>
            </a:prstGeom>
            <a:gradFill rotWithShape="0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150"/>
            </a:p>
          </p:txBody>
        </p:sp>
        <p:sp>
          <p:nvSpPr>
            <p:cNvPr id="3078" name="AutoShape 6">
              <a:extLst>
                <a:ext uri="{FF2B5EF4-FFF2-40B4-BE49-F238E27FC236}">
                  <a16:creationId xmlns:a16="http://schemas.microsoft.com/office/drawing/2014/main" id="{27975291-D093-7AA2-1102-07D3AB7740C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H="1">
              <a:off x="5247" y="462"/>
              <a:ext cx="138" cy="335"/>
            </a:xfrm>
            <a:prstGeom prst="parallelogram">
              <a:avLst>
                <a:gd name="adj" fmla="val 52954"/>
              </a:avLst>
            </a:prstGeom>
            <a:gradFill rotWithShape="0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150"/>
            </a:p>
          </p:txBody>
        </p:sp>
      </p:grpSp>
      <p:grpSp>
        <p:nvGrpSpPr>
          <p:cNvPr id="3079" name="Group 7">
            <a:extLst>
              <a:ext uri="{FF2B5EF4-FFF2-40B4-BE49-F238E27FC236}">
                <a16:creationId xmlns:a16="http://schemas.microsoft.com/office/drawing/2014/main" id="{DF7943DF-DA82-AE06-20C3-190B3F42B1F6}"/>
              </a:ext>
            </a:extLst>
          </p:cNvPr>
          <p:cNvGrpSpPr>
            <a:grpSpLocks/>
          </p:cNvGrpSpPr>
          <p:nvPr/>
        </p:nvGrpSpPr>
        <p:grpSpPr bwMode="auto">
          <a:xfrm>
            <a:off x="77788" y="6040438"/>
            <a:ext cx="531812" cy="727075"/>
            <a:chOff x="49" y="3805"/>
            <a:chExt cx="335" cy="458"/>
          </a:xfrm>
        </p:grpSpPr>
        <p:sp>
          <p:nvSpPr>
            <p:cNvPr id="3080" name="AutoShape 8">
              <a:extLst>
                <a:ext uri="{FF2B5EF4-FFF2-40B4-BE49-F238E27FC236}">
                  <a16:creationId xmlns:a16="http://schemas.microsoft.com/office/drawing/2014/main" id="{E12B7E36-61AF-64BF-56EF-2BA13738BED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H="1">
              <a:off x="148" y="3706"/>
              <a:ext cx="137" cy="335"/>
            </a:xfrm>
            <a:prstGeom prst="parallelogram">
              <a:avLst>
                <a:gd name="adj" fmla="val 52954"/>
              </a:avLst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150"/>
            </a:p>
          </p:txBody>
        </p:sp>
        <p:sp>
          <p:nvSpPr>
            <p:cNvPr id="3081" name="AutoShape 9">
              <a:extLst>
                <a:ext uri="{FF2B5EF4-FFF2-40B4-BE49-F238E27FC236}">
                  <a16:creationId xmlns:a16="http://schemas.microsoft.com/office/drawing/2014/main" id="{4DC895C0-8458-5732-663D-550F952BDA0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H="1">
              <a:off x="148" y="3869"/>
              <a:ext cx="138" cy="335"/>
            </a:xfrm>
            <a:prstGeom prst="parallelogram">
              <a:avLst>
                <a:gd name="adj" fmla="val 52954"/>
              </a:avLst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150"/>
            </a:p>
          </p:txBody>
        </p:sp>
        <p:sp>
          <p:nvSpPr>
            <p:cNvPr id="3082" name="AutoShape 10">
              <a:extLst>
                <a:ext uri="{FF2B5EF4-FFF2-40B4-BE49-F238E27FC236}">
                  <a16:creationId xmlns:a16="http://schemas.microsoft.com/office/drawing/2014/main" id="{CA77BDE8-D825-B4DC-CC5E-41AFE199AA4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H="1">
              <a:off x="148" y="4026"/>
              <a:ext cx="138" cy="335"/>
            </a:xfrm>
            <a:prstGeom prst="parallelogram">
              <a:avLst>
                <a:gd name="adj" fmla="val 52954"/>
              </a:avLst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150"/>
            </a:p>
          </p:txBody>
        </p:sp>
      </p:grpSp>
      <p:sp>
        <p:nvSpPr>
          <p:cNvPr id="3083" name="Rectangle 11">
            <a:extLst>
              <a:ext uri="{FF2B5EF4-FFF2-40B4-BE49-F238E27FC236}">
                <a16:creationId xmlns:a16="http://schemas.microsoft.com/office/drawing/2014/main" id="{5777E830-12E9-086D-41BB-749CC047C2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95400"/>
            <a:ext cx="8305800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150"/>
              <a:t>Click to edit Master text styles</a:t>
            </a:r>
          </a:p>
          <a:p>
            <a:pPr lvl="1"/>
            <a:r>
              <a:rPr lang="en-US" altLang="en-150"/>
              <a:t>Second level</a:t>
            </a:r>
          </a:p>
          <a:p>
            <a:pPr lvl="2"/>
            <a:r>
              <a:rPr lang="en-US" altLang="en-150"/>
              <a:t>Third level</a:t>
            </a:r>
          </a:p>
          <a:p>
            <a:pPr lvl="3"/>
            <a:r>
              <a:rPr lang="en-US" altLang="en-150"/>
              <a:t>Fourth level</a:t>
            </a:r>
          </a:p>
          <a:p>
            <a:pPr lvl="4"/>
            <a:r>
              <a:rPr lang="en-US" altLang="en-150"/>
              <a:t>Fifth level</a:t>
            </a:r>
          </a:p>
        </p:txBody>
      </p:sp>
      <p:sp>
        <p:nvSpPr>
          <p:cNvPr id="3084" name="Rectangle 12">
            <a:extLst>
              <a:ext uri="{FF2B5EF4-FFF2-40B4-BE49-F238E27FC236}">
                <a16:creationId xmlns:a16="http://schemas.microsoft.com/office/drawing/2014/main" id="{129541DC-0952-3AB6-5E91-A2CCFACA0AA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22555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50000"/>
              </a:spcBef>
              <a:defRPr sz="1400">
                <a:latin typeface="Arial Narrow" panose="020B0606020202030204" pitchFamily="34" charset="0"/>
              </a:defRPr>
            </a:lvl1pPr>
          </a:lstStyle>
          <a:p>
            <a:endParaRPr lang="en-US" altLang="en-150"/>
          </a:p>
        </p:txBody>
      </p:sp>
      <p:sp>
        <p:nvSpPr>
          <p:cNvPr id="3085" name="Rectangle 13">
            <a:extLst>
              <a:ext uri="{FF2B5EF4-FFF2-40B4-BE49-F238E27FC236}">
                <a16:creationId xmlns:a16="http://schemas.microsoft.com/office/drawing/2014/main" id="{65648518-BBF7-7044-4B0F-7025A065BAF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19200" y="6400800"/>
            <a:ext cx="640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Arial Narrow" panose="020B0606020202030204" pitchFamily="34" charset="0"/>
              </a:defRPr>
            </a:lvl1pPr>
          </a:lstStyle>
          <a:p>
            <a:r>
              <a:rPr lang="en-US" altLang="en-150"/>
              <a:t>A. Levitin “Introduction to the Design &amp; Analysis of Algorithms,” 3rd ed., Ch. 11 ©2012 Pearson Education, Inc. Upper Saddle River, NJ. All Rights Reserved. </a:t>
            </a:r>
          </a:p>
        </p:txBody>
      </p:sp>
      <p:sp>
        <p:nvSpPr>
          <p:cNvPr id="3086" name="Rectangle 14">
            <a:extLst>
              <a:ext uri="{FF2B5EF4-FFF2-40B4-BE49-F238E27FC236}">
                <a16:creationId xmlns:a16="http://schemas.microsoft.com/office/drawing/2014/main" id="{4EFB76BB-CAB5-6FC1-D635-38F6A26A1EF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2950" y="6553200"/>
            <a:ext cx="18224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Arial Narrow" panose="020B0606020202030204" pitchFamily="34" charset="0"/>
              </a:defRPr>
            </a:lvl1pPr>
          </a:lstStyle>
          <a:p>
            <a:fld id="{A2D92EB5-78F2-42EA-88F7-AE4394E785A3}" type="slidenum">
              <a:rPr lang="en-US" altLang="en-150"/>
              <a:pPr/>
              <a:t>‹#›</a:t>
            </a:fld>
            <a:endParaRPr lang="en-US" altLang="en-150"/>
          </a:p>
        </p:txBody>
      </p:sp>
      <p:sp>
        <p:nvSpPr>
          <p:cNvPr id="3087" name="Rectangle 15">
            <a:extLst>
              <a:ext uri="{FF2B5EF4-FFF2-40B4-BE49-F238E27FC236}">
                <a16:creationId xmlns:a16="http://schemas.microsoft.com/office/drawing/2014/main" id="{B233A118-BDDF-3AF5-1EA0-C641CB0DE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013" y="0"/>
            <a:ext cx="228600" cy="685800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50000">
                <a:schemeClr val="folHlink"/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150"/>
          </a:p>
        </p:txBody>
      </p:sp>
      <p:sp>
        <p:nvSpPr>
          <p:cNvPr id="3088" name="AutoShape 16">
            <a:extLst>
              <a:ext uri="{FF2B5EF4-FFF2-40B4-BE49-F238E27FC236}">
                <a16:creationId xmlns:a16="http://schemas.microsoft.com/office/drawing/2014/main" id="{E249E068-FE99-9409-B2AB-A48E0FF77E8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04800" y="914400"/>
            <a:ext cx="8839200" cy="228600"/>
          </a:xfrm>
          <a:prstGeom prst="homePlate">
            <a:avLst>
              <a:gd name="adj" fmla="val 67846"/>
            </a:avLst>
          </a:prstGeom>
          <a:gradFill rotWithShape="0">
            <a:gsLst>
              <a:gs pos="0">
                <a:schemeClr val="bg2"/>
              </a:gs>
              <a:gs pos="50000">
                <a:schemeClr val="folHlink"/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/>
          </a:p>
        </p:txBody>
      </p:sp>
      <p:sp>
        <p:nvSpPr>
          <p:cNvPr id="3089" name="Rectangle 17">
            <a:extLst>
              <a:ext uri="{FF2B5EF4-FFF2-40B4-BE49-F238E27FC236}">
                <a16:creationId xmlns:a16="http://schemas.microsoft.com/office/drawing/2014/main" id="{63B6CB6C-31F0-3E4F-BE51-111C3447E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2179638"/>
            <a:ext cx="190500" cy="467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150"/>
          </a:p>
        </p:txBody>
      </p:sp>
      <p:grpSp>
        <p:nvGrpSpPr>
          <p:cNvPr id="3090" name="Group 18">
            <a:extLst>
              <a:ext uri="{FF2B5EF4-FFF2-40B4-BE49-F238E27FC236}">
                <a16:creationId xmlns:a16="http://schemas.microsoft.com/office/drawing/2014/main" id="{1C0EE247-007D-D657-80F6-675315644CE5}"/>
              </a:ext>
            </a:extLst>
          </p:cNvPr>
          <p:cNvGrpSpPr>
            <a:grpSpLocks/>
          </p:cNvGrpSpPr>
          <p:nvPr/>
        </p:nvGrpSpPr>
        <p:grpSpPr bwMode="auto">
          <a:xfrm>
            <a:off x="77788" y="5903913"/>
            <a:ext cx="533400" cy="749300"/>
            <a:chOff x="49" y="3719"/>
            <a:chExt cx="336" cy="472"/>
          </a:xfrm>
        </p:grpSpPr>
        <p:sp>
          <p:nvSpPr>
            <p:cNvPr id="3091" name="AutoShape 19">
              <a:extLst>
                <a:ext uri="{FF2B5EF4-FFF2-40B4-BE49-F238E27FC236}">
                  <a16:creationId xmlns:a16="http://schemas.microsoft.com/office/drawing/2014/main" id="{4AACC7D0-97C1-F33E-3BF0-BA50F5414C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143" y="3626"/>
              <a:ext cx="150" cy="335"/>
            </a:xfrm>
            <a:prstGeom prst="parallelogram">
              <a:avLst>
                <a:gd name="adj" fmla="val 52954"/>
              </a:avLst>
            </a:prstGeom>
            <a:gradFill rotWithShape="0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150"/>
            </a:p>
          </p:txBody>
        </p:sp>
        <p:sp>
          <p:nvSpPr>
            <p:cNvPr id="3092" name="AutoShape 20">
              <a:extLst>
                <a:ext uri="{FF2B5EF4-FFF2-40B4-BE49-F238E27FC236}">
                  <a16:creationId xmlns:a16="http://schemas.microsoft.com/office/drawing/2014/main" id="{DF4D21A0-7E7A-3BE2-1E0B-3CC2B0574C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141" y="3786"/>
              <a:ext cx="151" cy="335"/>
            </a:xfrm>
            <a:prstGeom prst="parallelogram">
              <a:avLst>
                <a:gd name="adj" fmla="val 52954"/>
              </a:avLst>
            </a:prstGeom>
            <a:gradFill rotWithShape="0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150"/>
            </a:p>
          </p:txBody>
        </p:sp>
        <p:sp>
          <p:nvSpPr>
            <p:cNvPr id="3093" name="AutoShape 21">
              <a:extLst>
                <a:ext uri="{FF2B5EF4-FFF2-40B4-BE49-F238E27FC236}">
                  <a16:creationId xmlns:a16="http://schemas.microsoft.com/office/drawing/2014/main" id="{F8FDCC01-5913-36A6-6B93-C6AF199EEC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142" y="3948"/>
              <a:ext cx="150" cy="336"/>
            </a:xfrm>
            <a:prstGeom prst="parallelogram">
              <a:avLst>
                <a:gd name="adj" fmla="val 52954"/>
              </a:avLst>
            </a:prstGeom>
            <a:gradFill rotWithShape="0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150"/>
            </a:p>
          </p:txBody>
        </p:sp>
      </p:grpSp>
      <p:sp>
        <p:nvSpPr>
          <p:cNvPr id="3094" name="Rectangle 22">
            <a:extLst>
              <a:ext uri="{FF2B5EF4-FFF2-40B4-BE49-F238E27FC236}">
                <a16:creationId xmlns:a16="http://schemas.microsoft.com/office/drawing/2014/main" id="{EB94E941-DD36-AB26-7600-1C8937A878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52400"/>
            <a:ext cx="8382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150"/>
              <a:t>Click to edit Master title style</a:t>
            </a:r>
          </a:p>
        </p:txBody>
      </p:sp>
      <p:grpSp>
        <p:nvGrpSpPr>
          <p:cNvPr id="3095" name="Group 23">
            <a:extLst>
              <a:ext uri="{FF2B5EF4-FFF2-40B4-BE49-F238E27FC236}">
                <a16:creationId xmlns:a16="http://schemas.microsoft.com/office/drawing/2014/main" id="{AD758BA5-D90B-8979-8F1A-11DBA21D5FF7}"/>
              </a:ext>
            </a:extLst>
          </p:cNvPr>
          <p:cNvGrpSpPr>
            <a:grpSpLocks/>
          </p:cNvGrpSpPr>
          <p:nvPr/>
        </p:nvGrpSpPr>
        <p:grpSpPr bwMode="auto">
          <a:xfrm>
            <a:off x="8189913" y="731838"/>
            <a:ext cx="739775" cy="533400"/>
            <a:chOff x="5159" y="461"/>
            <a:chExt cx="466" cy="336"/>
          </a:xfrm>
        </p:grpSpPr>
        <p:sp>
          <p:nvSpPr>
            <p:cNvPr id="3096" name="AutoShape 24">
              <a:extLst>
                <a:ext uri="{FF2B5EF4-FFF2-40B4-BE49-F238E27FC236}">
                  <a16:creationId xmlns:a16="http://schemas.microsoft.com/office/drawing/2014/main" id="{C179CB0C-445C-6B2C-5083-DEB71E7B5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5" y="462"/>
              <a:ext cx="150" cy="335"/>
            </a:xfrm>
            <a:prstGeom prst="parallelogram">
              <a:avLst>
                <a:gd name="adj" fmla="val 52954"/>
              </a:avLst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150"/>
            </a:p>
          </p:txBody>
        </p:sp>
        <p:sp>
          <p:nvSpPr>
            <p:cNvPr id="3097" name="AutoShape 25">
              <a:extLst>
                <a:ext uri="{FF2B5EF4-FFF2-40B4-BE49-F238E27FC236}">
                  <a16:creationId xmlns:a16="http://schemas.microsoft.com/office/drawing/2014/main" id="{A0489612-8A5F-4BA6-ED64-0A212AD80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8" y="462"/>
              <a:ext cx="151" cy="335"/>
            </a:xfrm>
            <a:prstGeom prst="parallelogram">
              <a:avLst>
                <a:gd name="adj" fmla="val 52954"/>
              </a:avLst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150"/>
            </a:p>
          </p:txBody>
        </p:sp>
        <p:sp>
          <p:nvSpPr>
            <p:cNvPr id="3098" name="AutoShape 26">
              <a:extLst>
                <a:ext uri="{FF2B5EF4-FFF2-40B4-BE49-F238E27FC236}">
                  <a16:creationId xmlns:a16="http://schemas.microsoft.com/office/drawing/2014/main" id="{B56AD725-16AE-FA83-C30E-D3FDEE23F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9" y="461"/>
              <a:ext cx="150" cy="336"/>
            </a:xfrm>
            <a:prstGeom prst="parallelogram">
              <a:avLst>
                <a:gd name="adj" fmla="val 52954"/>
              </a:avLst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150"/>
            </a:p>
          </p:txBody>
        </p:sp>
      </p:grpSp>
    </p:spTree>
    <p:extLst>
      <p:ext uri="{BB962C8B-B14F-4D97-AF65-F5344CB8AC3E}">
        <p14:creationId xmlns:p14="http://schemas.microsoft.com/office/powerpoint/2010/main" val="94307072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 b="1" kern="1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anose="02020603050405020304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anose="02020603050405020304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anose="02020603050405020304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anose="02020603050405020304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anose="02020603050405020304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anose="02020603050405020304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anose="02020603050405020304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anose="02020603050405020304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A50021"/>
        </a:buClr>
        <a:buSzPct val="75000"/>
        <a:buFont typeface="Monotype Sorts" pitchFamily="2" charset="2"/>
        <a:buChar char="b"/>
        <a:defRPr kumimoji="1" sz="2400" b="1" kern="1200">
          <a:solidFill>
            <a:srgbClr val="FFFF99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A50021"/>
        </a:buClr>
        <a:buChar char="•"/>
        <a:defRPr kumimoji="1" sz="2000" b="1" kern="1200">
          <a:solidFill>
            <a:srgbClr val="FFFF99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A50021"/>
        </a:buClr>
        <a:buChar char="–"/>
        <a:defRPr kumimoji="1" b="1" kern="1200">
          <a:solidFill>
            <a:srgbClr val="FFFF99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A50021"/>
        </a:buClr>
        <a:buChar char="–"/>
        <a:defRPr kumimoji="1" b="1" kern="1200">
          <a:solidFill>
            <a:srgbClr val="FFFF99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A50021"/>
        </a:buClr>
        <a:buChar char="»"/>
        <a:defRPr kumimoji="1" b="1" kern="1200">
          <a:solidFill>
            <a:srgbClr val="FFFF99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150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429" y="2516624"/>
            <a:ext cx="7315200" cy="2595025"/>
          </a:xfrm>
        </p:spPr>
        <p:txBody>
          <a:bodyPr>
            <a:normAutofit/>
          </a:bodyPr>
          <a:lstStyle/>
          <a:p>
            <a:r>
              <a:rPr lang="en-US" sz="4000" dirty="0"/>
              <a:t>Branch-and-</a:t>
            </a:r>
            <a:br>
              <a:rPr lang="en-US" sz="4000" dirty="0"/>
            </a:br>
            <a:r>
              <a:rPr lang="en-US" sz="4000" dirty="0"/>
              <a:t>Bound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Chapter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684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48797"/>
            <a:ext cx="7315200" cy="1154097"/>
          </a:xfrm>
        </p:spPr>
        <p:txBody>
          <a:bodyPr/>
          <a:lstStyle/>
          <a:p>
            <a:r>
              <a:rPr lang="en-US" dirty="0"/>
              <a:t>Breadth-first Tree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98976"/>
            <a:ext cx="7315200" cy="353952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Use Queue - FIFO</a:t>
            </a:r>
          </a:p>
          <a:p>
            <a:r>
              <a:rPr lang="en-US" sz="2400" dirty="0">
                <a:solidFill>
                  <a:schemeClr val="bg1"/>
                </a:solidFill>
              </a:rPr>
              <a:t>Visit root first</a:t>
            </a:r>
          </a:p>
          <a:p>
            <a:r>
              <a:rPr lang="en-US" sz="2400" dirty="0">
                <a:solidFill>
                  <a:schemeClr val="bg1"/>
                </a:solidFill>
              </a:rPr>
              <a:t>Visit all nodes at level 1 next</a:t>
            </a:r>
          </a:p>
          <a:p>
            <a:r>
              <a:rPr lang="en-US" sz="2400" dirty="0">
                <a:solidFill>
                  <a:schemeClr val="bg1"/>
                </a:solidFill>
              </a:rPr>
              <a:t>Visit all nodes at level 2 next . . . </a:t>
            </a:r>
          </a:p>
          <a:p>
            <a:r>
              <a:rPr lang="en-US" sz="2400" dirty="0">
                <a:solidFill>
                  <a:schemeClr val="bg1"/>
                </a:solidFill>
              </a:rPr>
              <a:t>Visit all nodes at level 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630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B6E8F6-A089-08A4-51E0-0BD1CA18D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70" y="222501"/>
            <a:ext cx="7546694" cy="3703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7CDDE9-F821-AAE2-CAD1-42E2D2C3D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160" y="2563208"/>
            <a:ext cx="5198844" cy="317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257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48797"/>
            <a:ext cx="7315200" cy="1154097"/>
          </a:xfrm>
        </p:spPr>
        <p:txBody>
          <a:bodyPr/>
          <a:lstStyle/>
          <a:p>
            <a:r>
              <a:rPr lang="en-US" dirty="0"/>
              <a:t>0-1 Knapsack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018718"/>
            <a:ext cx="7315200" cy="3539527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First solution</a:t>
            </a:r>
            <a:r>
              <a:rPr lang="en-US" sz="2400" dirty="0">
                <a:solidFill>
                  <a:schemeClr val="bg1"/>
                </a:solidFill>
              </a:rPr>
              <a:t>: Breadth-First Search with Branch-and-Bound Pruning</a:t>
            </a:r>
          </a:p>
          <a:p>
            <a:r>
              <a:rPr lang="en-US" sz="2400" dirty="0">
                <a:solidFill>
                  <a:schemeClr val="bg1"/>
                </a:solidFill>
              </a:rPr>
              <a:t>Let </a:t>
            </a:r>
            <a:r>
              <a:rPr lang="en-US" sz="2400" b="1" i="1" dirty="0">
                <a:solidFill>
                  <a:schemeClr val="bg1"/>
                </a:solidFill>
              </a:rPr>
              <a:t>weight</a:t>
            </a:r>
            <a:r>
              <a:rPr lang="en-US" sz="2400" dirty="0">
                <a:solidFill>
                  <a:schemeClr val="bg1"/>
                </a:solidFill>
              </a:rPr>
              <a:t> and </a:t>
            </a:r>
            <a:r>
              <a:rPr lang="en-US" sz="2400" b="1" i="1" dirty="0">
                <a:solidFill>
                  <a:schemeClr val="bg1"/>
                </a:solidFill>
              </a:rPr>
              <a:t>profit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be the total weight and total profit of the items that have been included up to a node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997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GB" dirty="0"/>
              <a:t>Breadth-First Search with Branch-and-Bound Pruning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931633"/>
            <a:ext cx="7765961" cy="3539527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Initialize</a:t>
            </a:r>
            <a:r>
              <a:rPr lang="en-US" sz="2400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totweight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to </a:t>
            </a:r>
            <a:r>
              <a:rPr lang="en-US" sz="2400" i="1" dirty="0">
                <a:solidFill>
                  <a:schemeClr val="bg1"/>
                </a:solidFill>
              </a:rPr>
              <a:t>weight</a:t>
            </a:r>
            <a:r>
              <a:rPr lang="en-US" sz="2400" dirty="0">
                <a:solidFill>
                  <a:schemeClr val="bg1"/>
                </a:solidFill>
              </a:rPr>
              <a:t> and </a:t>
            </a:r>
            <a:r>
              <a:rPr lang="en-US" sz="2400" b="1" i="1" dirty="0">
                <a:solidFill>
                  <a:schemeClr val="bg1"/>
                </a:solidFill>
              </a:rPr>
              <a:t>bound</a:t>
            </a:r>
            <a:r>
              <a:rPr lang="en-US" sz="2400" dirty="0">
                <a:solidFill>
                  <a:schemeClr val="bg1"/>
                </a:solidFill>
              </a:rPr>
              <a:t> to </a:t>
            </a:r>
            <a:r>
              <a:rPr lang="en-US" sz="2400" i="1" dirty="0">
                <a:solidFill>
                  <a:schemeClr val="bg1"/>
                </a:solidFill>
              </a:rPr>
              <a:t>profit</a:t>
            </a:r>
          </a:p>
          <a:p>
            <a:r>
              <a:rPr lang="en-US" sz="2400" dirty="0">
                <a:solidFill>
                  <a:schemeClr val="bg1"/>
                </a:solidFill>
              </a:rPr>
              <a:t>Greedily grab items 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Add item’s weight to </a:t>
            </a:r>
            <a:r>
              <a:rPr lang="en-US" sz="2400" b="1" i="1" dirty="0" err="1">
                <a:solidFill>
                  <a:schemeClr val="bg1"/>
                </a:solidFill>
              </a:rPr>
              <a:t>totwewight</a:t>
            </a:r>
            <a:r>
              <a:rPr lang="en-US" sz="2400" dirty="0">
                <a:solidFill>
                  <a:schemeClr val="bg1"/>
                </a:solidFill>
              </a:rPr>
              <a:t> and items </a:t>
            </a:r>
            <a:r>
              <a:rPr lang="en-US" sz="2400" b="1" dirty="0">
                <a:solidFill>
                  <a:schemeClr val="bg1"/>
                </a:solidFill>
              </a:rPr>
              <a:t>profit</a:t>
            </a:r>
            <a:r>
              <a:rPr lang="en-US" sz="2400" dirty="0">
                <a:solidFill>
                  <a:schemeClr val="bg1"/>
                </a:solidFill>
              </a:rPr>
              <a:t> to </a:t>
            </a:r>
            <a:r>
              <a:rPr lang="en-US" sz="2400" b="1" i="1" dirty="0">
                <a:solidFill>
                  <a:schemeClr val="bg1"/>
                </a:solidFill>
              </a:rPr>
              <a:t>bound</a:t>
            </a:r>
          </a:p>
          <a:p>
            <a:r>
              <a:rPr lang="en-US" sz="2400" dirty="0">
                <a:solidFill>
                  <a:schemeClr val="bg1"/>
                </a:solidFill>
              </a:rPr>
              <a:t>Until an item’s weight would bing </a:t>
            </a:r>
            <a:r>
              <a:rPr lang="en-US" sz="2400" b="1" dirty="0" err="1">
                <a:solidFill>
                  <a:schemeClr val="bg1"/>
                </a:solidFill>
              </a:rPr>
              <a:t>totweight</a:t>
            </a:r>
            <a:r>
              <a:rPr lang="en-US" sz="2400" dirty="0">
                <a:solidFill>
                  <a:schemeClr val="bg1"/>
                </a:solidFill>
              </a:rPr>
              <a:t> above </a:t>
            </a:r>
            <a:r>
              <a:rPr lang="en-US" sz="2400" b="1" dirty="0">
                <a:solidFill>
                  <a:schemeClr val="bg1"/>
                </a:solidFill>
              </a:rPr>
              <a:t>W</a:t>
            </a:r>
          </a:p>
          <a:p>
            <a:r>
              <a:rPr lang="en-US" sz="2400" dirty="0">
                <a:solidFill>
                  <a:schemeClr val="bg1"/>
                </a:solidFill>
              </a:rPr>
              <a:t>Grab the fraction of the item allowed by available weight and add </a:t>
            </a:r>
            <a:r>
              <a:rPr lang="en-US" sz="2400" b="1" dirty="0">
                <a:solidFill>
                  <a:schemeClr val="bg1"/>
                </a:solidFill>
              </a:rPr>
              <a:t>profit</a:t>
            </a:r>
            <a:r>
              <a:rPr lang="en-US" sz="2400" dirty="0">
                <a:solidFill>
                  <a:schemeClr val="bg1"/>
                </a:solidFill>
              </a:rPr>
              <a:t> of the fraction to </a:t>
            </a:r>
            <a:r>
              <a:rPr lang="en-US" sz="2400" b="1" i="1" dirty="0">
                <a:solidFill>
                  <a:schemeClr val="bg1"/>
                </a:solidFill>
              </a:rPr>
              <a:t>bound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76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48797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/>
              <a:t>Determine if a mode is promising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2029605"/>
            <a:ext cx="7830355" cy="3539527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A node is </a:t>
            </a:r>
            <a:r>
              <a:rPr lang="en-US" sz="2400" b="1" dirty="0">
                <a:solidFill>
                  <a:schemeClr val="bg1"/>
                </a:solidFill>
              </a:rPr>
              <a:t>non-promising</a:t>
            </a:r>
            <a:r>
              <a:rPr lang="en-US" sz="2400" dirty="0">
                <a:solidFill>
                  <a:schemeClr val="bg1"/>
                </a:solidFill>
              </a:rPr>
              <a:t> if this bound is &lt;= </a:t>
            </a:r>
            <a:r>
              <a:rPr lang="en-US" sz="2400" i="1" dirty="0" err="1">
                <a:solidFill>
                  <a:schemeClr val="bg1"/>
                </a:solidFill>
              </a:rPr>
              <a:t>maxprofit</a:t>
            </a:r>
            <a:r>
              <a:rPr lang="en-US" sz="2400" dirty="0">
                <a:solidFill>
                  <a:schemeClr val="bg1"/>
                </a:solidFill>
              </a:rPr>
              <a:t> – the value of the best solution found up to that point</a:t>
            </a:r>
          </a:p>
          <a:p>
            <a:r>
              <a:rPr lang="en-US" sz="2400" dirty="0">
                <a:solidFill>
                  <a:schemeClr val="bg1"/>
                </a:solidFill>
              </a:rPr>
              <a:t>A node is also </a:t>
            </a:r>
            <a:r>
              <a:rPr lang="en-US" sz="2400" b="1" dirty="0">
                <a:solidFill>
                  <a:schemeClr val="bg1"/>
                </a:solidFill>
              </a:rPr>
              <a:t>non-promising</a:t>
            </a:r>
            <a:r>
              <a:rPr lang="en-US" sz="2400" dirty="0">
                <a:solidFill>
                  <a:schemeClr val="bg1"/>
                </a:solidFill>
              </a:rPr>
              <a:t> if weight &gt;= 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E3A9E9-836A-4FDF-6334-134DD8220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801" y="3635062"/>
            <a:ext cx="6759799" cy="214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86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0418" y="417180"/>
            <a:ext cx="7315200" cy="1154097"/>
          </a:xfrm>
        </p:spPr>
        <p:txBody>
          <a:bodyPr>
            <a:no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The pruned state space tree </a:t>
            </a:r>
            <a:r>
              <a:rPr lang="en-GB" sz="2800" dirty="0">
                <a:solidFill>
                  <a:schemeClr val="bg1"/>
                </a:solidFill>
              </a:rPr>
              <a:t>produced using </a:t>
            </a:r>
            <a:r>
              <a:rPr lang="en-GB" sz="2800" b="1" dirty="0">
                <a:solidFill>
                  <a:schemeClr val="bg1"/>
                </a:solidFill>
              </a:rPr>
              <a:t>breadth-first search </a:t>
            </a:r>
            <a:r>
              <a:rPr lang="en-GB" sz="2800" dirty="0">
                <a:solidFill>
                  <a:schemeClr val="bg1"/>
                </a:solidFill>
              </a:rPr>
              <a:t>with branch-and-bound pruning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733B85-812A-E178-CCAD-34C290B54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365" y="1702894"/>
            <a:ext cx="6917635" cy="51551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C7B6C4-515E-BB06-4D97-CE103F72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12" y="2370594"/>
            <a:ext cx="1457528" cy="1381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E766F7-4D21-762D-AC03-04B5D3569877}"/>
              </a:ext>
            </a:extLst>
          </p:cNvPr>
          <p:cNvSpPr txBox="1"/>
          <p:nvPr/>
        </p:nvSpPr>
        <p:spPr>
          <a:xfrm>
            <a:off x="308112" y="193545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 = 4, W = 16</a:t>
            </a:r>
            <a:r>
              <a:rPr lang="en-GB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1517752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0418" y="257578"/>
            <a:ext cx="7315200" cy="1313700"/>
          </a:xfrm>
        </p:spPr>
        <p:txBody>
          <a:bodyPr>
            <a:no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The pruned state space tree </a:t>
            </a:r>
            <a:r>
              <a:rPr lang="en-GB" sz="2800" dirty="0">
                <a:solidFill>
                  <a:schemeClr val="bg1"/>
                </a:solidFill>
              </a:rPr>
              <a:t>produced using </a:t>
            </a:r>
            <a:r>
              <a:rPr lang="en-GB" sz="2800" b="1" dirty="0">
                <a:solidFill>
                  <a:schemeClr val="bg1"/>
                </a:solidFill>
              </a:rPr>
              <a:t>best-first search </a:t>
            </a:r>
            <a:r>
              <a:rPr lang="en-GB" sz="2800" dirty="0">
                <a:solidFill>
                  <a:schemeClr val="bg1"/>
                </a:solidFill>
              </a:rPr>
              <a:t>with branch-and-bound pruning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2FF7C1-9B90-9F32-0684-E13DDC42F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57" y="1660473"/>
            <a:ext cx="6555086" cy="510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52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48797"/>
            <a:ext cx="7315200" cy="1154097"/>
          </a:xfrm>
        </p:spPr>
        <p:txBody>
          <a:bodyPr/>
          <a:lstStyle/>
          <a:p>
            <a:r>
              <a:rPr lang="en-US" dirty="0"/>
              <a:t>Summary Branch-and-Bound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53405"/>
            <a:ext cx="7315200" cy="3539527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State space pruning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Breadth-first traversal </a:t>
            </a:r>
            <a:r>
              <a:rPr lang="en-US" sz="2400" dirty="0">
                <a:solidFill>
                  <a:schemeClr val="bg1"/>
                </a:solidFill>
              </a:rPr>
              <a:t>of state space tree</a:t>
            </a:r>
          </a:p>
          <a:p>
            <a:r>
              <a:rPr lang="en-US" sz="2400" dirty="0">
                <a:solidFill>
                  <a:schemeClr val="bg1"/>
                </a:solidFill>
              </a:rPr>
              <a:t>Calculate a </a:t>
            </a:r>
            <a:r>
              <a:rPr lang="en-US" sz="2400" b="1" dirty="0">
                <a:solidFill>
                  <a:schemeClr val="bg1"/>
                </a:solidFill>
              </a:rPr>
              <a:t>bound </a:t>
            </a:r>
            <a:r>
              <a:rPr lang="en-US" sz="2400" dirty="0">
                <a:solidFill>
                  <a:schemeClr val="bg1"/>
                </a:solidFill>
              </a:rPr>
              <a:t>for a node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Bound best possible solution obtainable by expanding this node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Choose technique for calculating bound that produces best solution</a:t>
            </a:r>
          </a:p>
          <a:p>
            <a:r>
              <a:rPr lang="en-US" sz="2400" dirty="0">
                <a:solidFill>
                  <a:schemeClr val="bg1"/>
                </a:solidFill>
              </a:rPr>
              <a:t>If bound of a node not better than the best solution found so far or current node conditions exceed problem instance limits, do not expand the node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276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48797"/>
            <a:ext cx="7315200" cy="1154097"/>
          </a:xfrm>
        </p:spPr>
        <p:txBody>
          <a:bodyPr/>
          <a:lstStyle/>
          <a:p>
            <a:r>
              <a:rPr lang="en-US" dirty="0"/>
              <a:t>Summary Branch and Bound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418" y="2018718"/>
            <a:ext cx="7315200" cy="3539527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BFS branch-and-bound pruning, decision on visiting node’s children is made at time node is visited. </a:t>
            </a:r>
            <a:r>
              <a:rPr lang="en-US" sz="2400" b="1" dirty="0" err="1">
                <a:solidFill>
                  <a:schemeClr val="bg1"/>
                </a:solidFill>
              </a:rPr>
              <a:t>Maxprofit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can change from time decision is made to visit until node is actually visited wasting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568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0418" y="548797"/>
            <a:ext cx="7315200" cy="1154097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b="1" dirty="0"/>
              <a:t>bound</a:t>
            </a:r>
            <a:r>
              <a:rPr lang="en-US" dirty="0"/>
              <a:t> to Improve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64290"/>
            <a:ext cx="7315200" cy="353952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After visiting all of the children of a given node, expand the one with the best bound</a:t>
            </a:r>
          </a:p>
          <a:p>
            <a:r>
              <a:rPr lang="en-US" sz="2400" dirty="0">
                <a:solidFill>
                  <a:schemeClr val="bg1"/>
                </a:solidFill>
              </a:rPr>
              <a:t>Determine promising unexpanded node with greatest bound</a:t>
            </a:r>
          </a:p>
          <a:p>
            <a:r>
              <a:rPr lang="en-US" sz="2400" dirty="0">
                <a:solidFill>
                  <a:schemeClr val="bg1"/>
                </a:solidFill>
              </a:rPr>
              <a:t>Order determined by best bound rather than pre-determined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Use priority queue for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473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69512"/>
            <a:ext cx="7315200" cy="1154097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64290"/>
            <a:ext cx="7315200" cy="3539527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Describe the branch-and-bound technique for solving optimization problems</a:t>
            </a:r>
          </a:p>
          <a:p>
            <a:r>
              <a:rPr lang="en-US" sz="2400" dirty="0">
                <a:solidFill>
                  <a:schemeClr val="bg1"/>
                </a:solidFill>
              </a:rPr>
              <a:t>Contrast the branch-and-bound technique for solving problems with the backtracking technique</a:t>
            </a:r>
          </a:p>
          <a:p>
            <a:r>
              <a:rPr lang="en-US" sz="2400" dirty="0">
                <a:solidFill>
                  <a:schemeClr val="bg1"/>
                </a:solidFill>
              </a:rPr>
              <a:t>Identify when it is appropriate to use the branch-and-bound technique to solve a particular problem.</a:t>
            </a:r>
          </a:p>
          <a:p>
            <a:r>
              <a:rPr lang="en-US" sz="2400" dirty="0">
                <a:solidFill>
                  <a:schemeClr val="bg1"/>
                </a:solidFill>
              </a:rPr>
              <a:t>Apply the branch-and bound technique to solve the N-Queen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08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48798"/>
            <a:ext cx="7315200" cy="723412"/>
          </a:xfrm>
        </p:spPr>
        <p:txBody>
          <a:bodyPr/>
          <a:lstStyle/>
          <a:p>
            <a:r>
              <a:rPr lang="en-US" dirty="0"/>
              <a:t>Traveling Salesperson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53515"/>
            <a:ext cx="7315200" cy="2372308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Goal</a:t>
            </a:r>
            <a:r>
              <a:rPr lang="en-US" sz="2400" dirty="0">
                <a:solidFill>
                  <a:schemeClr val="bg1"/>
                </a:solidFill>
              </a:rPr>
              <a:t>: find an optimal tour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Starts at a given city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Visits every city exactly once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Returns to the starting city</a:t>
            </a:r>
          </a:p>
          <a:p>
            <a:r>
              <a:rPr lang="en-US" sz="2400" dirty="0">
                <a:solidFill>
                  <a:schemeClr val="bg1"/>
                </a:solidFill>
              </a:rPr>
              <a:t>Such that the total distance travelled is minimal</a:t>
            </a:r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50910E-5B6E-2962-BC86-E5ED80BD3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844" y="4005470"/>
            <a:ext cx="4864312" cy="285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631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530A6-1A94-D899-EEE1-0F9E1DF08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816" y="50766"/>
            <a:ext cx="7315200" cy="902271"/>
          </a:xfrm>
        </p:spPr>
        <p:txBody>
          <a:bodyPr/>
          <a:lstStyle/>
          <a:p>
            <a:r>
              <a:rPr lang="en-GB" dirty="0"/>
              <a:t>Definitions</a:t>
            </a:r>
            <a:endParaRPr lang="en-1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01C97-DFC8-C452-A189-B653E0E2A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548" y="1120462"/>
            <a:ext cx="7791719" cy="5460642"/>
          </a:xfrm>
        </p:spPr>
        <p:txBody>
          <a:bodyPr>
            <a:normAutofit lnSpcReduction="10000"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A </a:t>
            </a:r>
            <a:r>
              <a:rPr lang="en-GB" sz="2400" b="1" dirty="0">
                <a:solidFill>
                  <a:schemeClr val="bg1"/>
                </a:solidFill>
              </a:rPr>
              <a:t>walk </a:t>
            </a:r>
            <a:r>
              <a:rPr lang="en-GB" sz="2400" dirty="0">
                <a:solidFill>
                  <a:schemeClr val="bg1"/>
                </a:solidFill>
              </a:rPr>
              <a:t>in a network is a finite sequence of edges such that the end vertex of one edge is the start vertex of the next</a:t>
            </a:r>
          </a:p>
          <a:p>
            <a:r>
              <a:rPr lang="en-GB" sz="2400" dirty="0">
                <a:solidFill>
                  <a:schemeClr val="bg1"/>
                </a:solidFill>
              </a:rPr>
              <a:t>A </a:t>
            </a:r>
            <a:r>
              <a:rPr lang="en-GB" sz="2400" b="1" dirty="0">
                <a:solidFill>
                  <a:schemeClr val="bg1"/>
                </a:solidFill>
              </a:rPr>
              <a:t>tour</a:t>
            </a:r>
            <a:r>
              <a:rPr lang="en-GB" sz="2400" dirty="0">
                <a:solidFill>
                  <a:schemeClr val="bg1"/>
                </a:solidFill>
              </a:rPr>
              <a:t> is a walk which visits every vertex, returning to its starting vertex.</a:t>
            </a:r>
          </a:p>
          <a:p>
            <a:r>
              <a:rPr lang="en-GB" sz="2400" dirty="0">
                <a:solidFill>
                  <a:schemeClr val="bg1"/>
                </a:solidFill>
              </a:rPr>
              <a:t>A tour which visits every vertex exactly once is a </a:t>
            </a:r>
            <a:r>
              <a:rPr lang="en-GB" sz="2400" b="1" dirty="0">
                <a:solidFill>
                  <a:srgbClr val="FF0000"/>
                </a:solidFill>
              </a:rPr>
              <a:t>Hamiltonian cycle</a:t>
            </a:r>
            <a:r>
              <a:rPr lang="en-GB" sz="2400" b="1" dirty="0">
                <a:solidFill>
                  <a:schemeClr val="bg1"/>
                </a:solidFill>
              </a:rPr>
              <a:t>.</a:t>
            </a:r>
          </a:p>
          <a:p>
            <a:r>
              <a:rPr lang="en-GB" sz="2400" dirty="0">
                <a:solidFill>
                  <a:schemeClr val="bg1"/>
                </a:solidFill>
              </a:rPr>
              <a:t>The Travelling Salesman Problem involves finding a </a:t>
            </a:r>
            <a:r>
              <a:rPr lang="en-GB" sz="2400" b="1" dirty="0">
                <a:solidFill>
                  <a:schemeClr val="bg1"/>
                </a:solidFill>
              </a:rPr>
              <a:t>tour of minimum total weight.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In the classical problem, each vertex must be visited </a:t>
            </a:r>
            <a:r>
              <a:rPr lang="en-GB" sz="2400" b="1" dirty="0">
                <a:solidFill>
                  <a:schemeClr val="bg1"/>
                </a:solidFill>
              </a:rPr>
              <a:t>exactly</a:t>
            </a:r>
            <a:r>
              <a:rPr lang="en-GB" sz="2400" dirty="0">
                <a:solidFill>
                  <a:schemeClr val="bg1"/>
                </a:solidFill>
              </a:rPr>
              <a:t> once before returning to the start.</a:t>
            </a:r>
          </a:p>
          <a:p>
            <a:r>
              <a:rPr lang="en-GB" sz="2400" dirty="0">
                <a:solidFill>
                  <a:schemeClr val="bg1"/>
                </a:solidFill>
              </a:rPr>
              <a:t>In the practical problem, each vertex must be visited </a:t>
            </a:r>
            <a:r>
              <a:rPr lang="en-GB" sz="2400" b="1" dirty="0">
                <a:solidFill>
                  <a:schemeClr val="bg1"/>
                </a:solidFill>
              </a:rPr>
              <a:t>at least </a:t>
            </a:r>
            <a:r>
              <a:rPr lang="en-GB" sz="2400" dirty="0">
                <a:solidFill>
                  <a:schemeClr val="bg1"/>
                </a:solidFill>
              </a:rPr>
              <a:t>once before returning to the start.</a:t>
            </a:r>
          </a:p>
          <a:p>
            <a:endParaRPr lang="en-1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BC984-09B8-9745-6F4A-088DD2551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073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82E3CC-FCCF-CF55-5A10-2A6902749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232B8-1247-891A-7B79-EDBC09527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571" y="2041109"/>
            <a:ext cx="5401429" cy="4816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1187B0-82B5-1A35-9EE6-982793D16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492795" cy="319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25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DC3E9-33AB-306D-DEC8-0BEE52679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22624"/>
            <a:ext cx="7315200" cy="1154097"/>
          </a:xfrm>
        </p:spPr>
        <p:txBody>
          <a:bodyPr/>
          <a:lstStyle/>
          <a:p>
            <a:r>
              <a:rPr lang="en-GB" dirty="0"/>
              <a:t>Bounds</a:t>
            </a:r>
            <a:endParaRPr lang="en-1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8D6E6-22C0-DA44-5D94-E5B8C3A11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702895"/>
            <a:ext cx="7315200" cy="4606466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There is </a:t>
            </a:r>
            <a:r>
              <a:rPr lang="en-GB" b="1" dirty="0">
                <a:solidFill>
                  <a:schemeClr val="bg1"/>
                </a:solidFill>
              </a:rPr>
              <a:t>no quick algorithm </a:t>
            </a:r>
            <a:r>
              <a:rPr lang="en-GB" dirty="0">
                <a:solidFill>
                  <a:schemeClr val="bg1"/>
                </a:solidFill>
              </a:rPr>
              <a:t>for solving The Travelling Salesman Problem, in most practical situations it is good enough to find a good solution, which </a:t>
            </a:r>
            <a:r>
              <a:rPr lang="en-GB" b="1" dirty="0">
                <a:solidFill>
                  <a:schemeClr val="bg1"/>
                </a:solidFill>
              </a:rPr>
              <a:t>may not be optimal</a:t>
            </a:r>
            <a:r>
              <a:rPr lang="en-GB" dirty="0">
                <a:solidFill>
                  <a:schemeClr val="bg1"/>
                </a:solidFill>
              </a:rPr>
              <a:t>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We calculate </a:t>
            </a:r>
            <a:r>
              <a:rPr lang="en-GB" b="1" dirty="0">
                <a:solidFill>
                  <a:schemeClr val="bg1"/>
                </a:solidFill>
              </a:rPr>
              <a:t>‘upper bounds’ </a:t>
            </a:r>
            <a:r>
              <a:rPr lang="en-GB" dirty="0">
                <a:solidFill>
                  <a:schemeClr val="bg1"/>
                </a:solidFill>
              </a:rPr>
              <a:t>and </a:t>
            </a:r>
          </a:p>
          <a:p>
            <a:pPr marL="45720" indent="0">
              <a:buNone/>
            </a:pPr>
            <a:r>
              <a:rPr lang="en-GB" dirty="0">
                <a:solidFill>
                  <a:schemeClr val="bg1"/>
                </a:solidFill>
              </a:rPr>
              <a:t>   </a:t>
            </a:r>
            <a:r>
              <a:rPr lang="en-GB" b="1" dirty="0">
                <a:solidFill>
                  <a:schemeClr val="bg1"/>
                </a:solidFill>
              </a:rPr>
              <a:t>‘lower bounds’ </a:t>
            </a:r>
            <a:r>
              <a:rPr lang="en-GB" dirty="0">
                <a:solidFill>
                  <a:schemeClr val="bg1"/>
                </a:solidFill>
              </a:rPr>
              <a:t>and use these </a:t>
            </a:r>
          </a:p>
          <a:p>
            <a:pPr marL="45720" indent="0">
              <a:buNone/>
            </a:pPr>
            <a:r>
              <a:rPr lang="en-GB" dirty="0">
                <a:solidFill>
                  <a:schemeClr val="bg1"/>
                </a:solidFill>
              </a:rPr>
              <a:t>   to trap the optimal solution.</a:t>
            </a:r>
          </a:p>
          <a:p>
            <a:endParaRPr lang="en-1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B8C24-3E4E-CC47-7340-7ABF9612D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076671-F346-6F3B-3C07-5D968706E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532" y="3090105"/>
            <a:ext cx="2354784" cy="291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975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48797"/>
            <a:ext cx="7315200" cy="1154097"/>
          </a:xfrm>
        </p:spPr>
        <p:txBody>
          <a:bodyPr/>
          <a:lstStyle/>
          <a:p>
            <a:r>
              <a:rPr lang="en-US" dirty="0"/>
              <a:t>Bound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66319"/>
            <a:ext cx="7675808" cy="3539527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Determine lower bound on the length of any tour </a:t>
            </a:r>
            <a:r>
              <a:rPr lang="en-US" sz="2400" dirty="0">
                <a:solidFill>
                  <a:schemeClr val="bg1"/>
                </a:solidFill>
              </a:rPr>
              <a:t>obtainable by expanding beyond given node</a:t>
            </a:r>
          </a:p>
          <a:p>
            <a:r>
              <a:rPr lang="en-US" sz="2400" dirty="0">
                <a:solidFill>
                  <a:schemeClr val="bg1"/>
                </a:solidFill>
              </a:rPr>
              <a:t>Adjacency Matrix to represent distances between cities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Length of an edge</a:t>
            </a:r>
            <a:r>
              <a:rPr lang="en-US" sz="2400" dirty="0">
                <a:solidFill>
                  <a:schemeClr val="bg1"/>
                </a:solidFill>
              </a:rPr>
              <a:t> taken when leaving a vertex &gt;= </a:t>
            </a:r>
            <a:r>
              <a:rPr lang="en-US" sz="2400" b="1" dirty="0">
                <a:solidFill>
                  <a:schemeClr val="bg1"/>
                </a:solidFill>
              </a:rPr>
              <a:t>length of the shortest edge </a:t>
            </a:r>
            <a:r>
              <a:rPr lang="en-US" sz="2400" dirty="0">
                <a:solidFill>
                  <a:schemeClr val="bg1"/>
                </a:solidFill>
              </a:rPr>
              <a:t>leaving that vertex</a:t>
            </a:r>
          </a:p>
          <a:p>
            <a:r>
              <a:rPr lang="en-GB" sz="2400" b="1" dirty="0">
                <a:solidFill>
                  <a:schemeClr val="bg1"/>
                </a:solidFill>
              </a:rPr>
              <a:t>Bound</a:t>
            </a:r>
            <a:r>
              <a:rPr lang="en-GB" sz="2400" dirty="0">
                <a:solidFill>
                  <a:schemeClr val="bg1"/>
                </a:solidFill>
              </a:rPr>
              <a:t> = </a:t>
            </a:r>
            <a:r>
              <a:rPr lang="en-GB" sz="2400" dirty="0">
                <a:solidFill>
                  <a:srgbClr val="FF0000"/>
                </a:solidFill>
              </a:rPr>
              <a:t>cost of traveling the sub-path to arrive at node </a:t>
            </a:r>
            <a:r>
              <a:rPr lang="en-GB" sz="2400" dirty="0" err="1">
                <a:solidFill>
                  <a:srgbClr val="FF0000"/>
                </a:solidFill>
              </a:rPr>
              <a:t>i</a:t>
            </a:r>
            <a:r>
              <a:rPr lang="en-GB" sz="2400" dirty="0">
                <a:solidFill>
                  <a:srgbClr val="FF0000"/>
                </a:solidFill>
              </a:rPr>
              <a:t> plus the cost of the minimum sub-path to travel from the last vertex in the path back to vi</a:t>
            </a:r>
          </a:p>
          <a:p>
            <a:r>
              <a:rPr lang="en-GB" sz="2400" dirty="0">
                <a:solidFill>
                  <a:schemeClr val="bg1"/>
                </a:solidFill>
              </a:rPr>
              <a:t>A node is </a:t>
            </a:r>
            <a:r>
              <a:rPr lang="en-GB" sz="2400" b="1" dirty="0">
                <a:solidFill>
                  <a:schemeClr val="bg1"/>
                </a:solidFill>
              </a:rPr>
              <a:t>non-promising</a:t>
            </a:r>
            <a:r>
              <a:rPr lang="en-GB" sz="2400" dirty="0">
                <a:solidFill>
                  <a:schemeClr val="bg1"/>
                </a:solidFill>
              </a:rPr>
              <a:t> of bound &gt;= </a:t>
            </a:r>
            <a:r>
              <a:rPr lang="en-GB" sz="2400" dirty="0" err="1">
                <a:solidFill>
                  <a:schemeClr val="bg1"/>
                </a:solidFill>
              </a:rPr>
              <a:t>minlength</a:t>
            </a:r>
            <a:endParaRPr lang="en-GB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350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0330C6F1-68F3-F648-2753-A73169D7F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511D0-24D4-411A-90D8-70ACFBB8142B}" type="slidenum">
              <a:rPr lang="en-US" altLang="en-150"/>
              <a:pPr/>
              <a:t>25</a:t>
            </a:fld>
            <a:endParaRPr lang="en-US" altLang="en-150"/>
          </a:p>
        </p:txBody>
      </p:sp>
      <p:sp>
        <p:nvSpPr>
          <p:cNvPr id="488450" name="Rectangle 2">
            <a:extLst>
              <a:ext uri="{FF2B5EF4-FFF2-40B4-BE49-F238E27FC236}">
                <a16:creationId xmlns:a16="http://schemas.microsoft.com/office/drawing/2014/main" id="{69671B3E-76D1-C130-7BE4-4FABDF7CF2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458200" cy="685800"/>
          </a:xfrm>
        </p:spPr>
        <p:txBody>
          <a:bodyPr>
            <a:normAutofit fontScale="90000"/>
          </a:bodyPr>
          <a:lstStyle/>
          <a:p>
            <a:r>
              <a:rPr lang="en-US" altLang="en-150" dirty="0"/>
              <a:t>Example: Traveling Salesman Problem</a:t>
            </a:r>
          </a:p>
        </p:txBody>
      </p:sp>
      <p:pic>
        <p:nvPicPr>
          <p:cNvPr id="488451" name="Picture 3">
            <a:extLst>
              <a:ext uri="{FF2B5EF4-FFF2-40B4-BE49-F238E27FC236}">
                <a16:creationId xmlns:a16="http://schemas.microsoft.com/office/drawing/2014/main" id="{EDFEA596-385A-4CF5-BDB4-04B7A71A3EB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400" y="1752600"/>
            <a:ext cx="8610600" cy="51054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8452" name="Picture 4">
            <a:extLst>
              <a:ext uri="{FF2B5EF4-FFF2-40B4-BE49-F238E27FC236}">
                <a16:creationId xmlns:a16="http://schemas.microsoft.com/office/drawing/2014/main" id="{E670AF2F-1483-53C6-956E-F3607A80DB2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990600"/>
            <a:ext cx="2667000" cy="2209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DDFC426F-E27C-01D4-8DD6-1D295BDA7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150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A. Levitin “Introduction to the Design &amp; Analysis of Algorithms,” 3rd ed., Ch. 12 ©2012 Pearson Education, Inc. Upper Saddle River, NJ. All Rights Reserved. 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1019B788-E969-7FD1-E8B7-0573A0500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997AA8-8843-44B5-A1CD-85E6EC2D822D}" type="slidenum">
              <a:rPr kumimoji="0" lang="en-US" altLang="en-150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150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83330" name="Rectangle 2">
            <a:extLst>
              <a:ext uri="{FF2B5EF4-FFF2-40B4-BE49-F238E27FC236}">
                <a16:creationId xmlns:a16="http://schemas.microsoft.com/office/drawing/2014/main" id="{20D3B6B1-6A2F-0A2A-5DE6-7F7F2A73DD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819400"/>
            <a:ext cx="4708525" cy="19843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150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83331" name="Text Box 3">
            <a:extLst>
              <a:ext uri="{FF2B5EF4-FFF2-40B4-BE49-F238E27FC236}">
                <a16:creationId xmlns:a16="http://schemas.microsoft.com/office/drawing/2014/main" id="{E94DE8D7-FFB5-66EA-E81D-9BA22EDF63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686800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150" sz="2400" b="1" i="0" u="none" strike="noStrike" kern="12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Select one element in each row of the cost matrix </a:t>
            </a:r>
            <a:r>
              <a:rPr kumimoji="0" lang="en-US" altLang="en-150" sz="2400" b="1" i="1" u="none" strike="noStrike" kern="12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</a:t>
            </a:r>
            <a:r>
              <a:rPr kumimoji="0" lang="en-US" altLang="en-150" sz="2400" b="1" i="0" u="none" strike="noStrike" kern="12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so that: 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150" sz="2400" b="1" i="0" u="none" strike="noStrike" kern="12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no two selected elements are in the same column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150" sz="2400" b="1" i="0" u="none" strike="noStrike" kern="12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the sum is minimized</a:t>
            </a:r>
            <a:br>
              <a:rPr kumimoji="0" lang="en-US" altLang="en-150" sz="2400" b="1" i="0" u="none" strike="noStrike" kern="12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br>
            <a:endParaRPr kumimoji="0" lang="en-US" altLang="en-150" sz="2400" b="1" i="0" u="none" strike="noStrike" kern="1200" cap="none" spc="0" normalizeH="0" baseline="0" noProof="0" dirty="0">
              <a:ln>
                <a:noFill/>
              </a:ln>
              <a:solidFill>
                <a:srgbClr val="FFFF9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150" sz="2400" b="1" i="0" u="none" strike="noStrike" kern="12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Example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150" sz="2400" b="0" i="0" u="none" strike="noStrike" kern="1200" cap="none" spc="0" normalizeH="0" baseline="0" noProof="0" dirty="0">
                <a:ln>
                  <a:noFill/>
                </a:ln>
                <a:solidFill>
                  <a:srgbClr val="00193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	</a:t>
            </a:r>
            <a:r>
              <a:rPr kumimoji="0" lang="en-US" altLang="en-150" sz="2400" b="0" i="1" u="none" strike="noStrike" kern="1200" cap="none" spc="0" normalizeH="0" baseline="0" noProof="0" dirty="0">
                <a:ln>
                  <a:noFill/>
                </a:ln>
                <a:solidFill>
                  <a:srgbClr val="00193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	 </a:t>
            </a:r>
            <a:r>
              <a:rPr kumimoji="0" lang="en-US" altLang="en-150" sz="2400" b="0" i="0" u="none" strike="noStrike" kern="1200" cap="none" spc="0" normalizeH="0" baseline="0" noProof="0" dirty="0">
                <a:ln>
                  <a:noFill/>
                </a:ln>
                <a:solidFill>
                  <a:srgbClr val="00193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Job</a:t>
            </a:r>
            <a:r>
              <a:rPr kumimoji="0" lang="en-US" altLang="en-150" sz="2400" b="0" i="1" u="none" strike="noStrike" kern="1200" cap="none" spc="0" normalizeH="0" baseline="0" noProof="0" dirty="0">
                <a:ln>
                  <a:noFill/>
                </a:ln>
                <a:solidFill>
                  <a:srgbClr val="00193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150" sz="2400" b="0" i="0" u="none" strike="noStrike" kern="1200" cap="none" spc="0" normalizeH="0" baseline="0" noProof="0" dirty="0">
                <a:ln>
                  <a:noFill/>
                </a:ln>
                <a:solidFill>
                  <a:srgbClr val="00193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1</a:t>
            </a:r>
            <a:r>
              <a:rPr kumimoji="0" lang="en-US" altLang="en-150" sz="2400" b="0" i="1" u="none" strike="noStrike" kern="1200" cap="none" spc="0" normalizeH="0" baseline="0" noProof="0" dirty="0">
                <a:ln>
                  <a:noFill/>
                </a:ln>
                <a:solidFill>
                  <a:srgbClr val="00193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	 </a:t>
            </a:r>
            <a:r>
              <a:rPr kumimoji="0" lang="en-US" altLang="en-150" sz="2400" b="0" i="0" u="none" strike="noStrike" kern="1200" cap="none" spc="0" normalizeH="0" baseline="0" noProof="0" dirty="0">
                <a:ln>
                  <a:noFill/>
                </a:ln>
                <a:solidFill>
                  <a:srgbClr val="00193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Job</a:t>
            </a:r>
            <a:r>
              <a:rPr kumimoji="0" lang="en-US" altLang="en-150" sz="2400" b="0" i="1" u="none" strike="noStrike" kern="1200" cap="none" spc="0" normalizeH="0" baseline="0" noProof="0" dirty="0">
                <a:ln>
                  <a:noFill/>
                </a:ln>
                <a:solidFill>
                  <a:srgbClr val="00193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150" sz="2400" b="0" i="0" u="none" strike="noStrike" kern="1200" cap="none" spc="0" normalizeH="0" baseline="0" noProof="0" dirty="0">
                <a:ln>
                  <a:noFill/>
                </a:ln>
                <a:solidFill>
                  <a:srgbClr val="00193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2</a:t>
            </a:r>
            <a:r>
              <a:rPr kumimoji="0" lang="en-US" altLang="en-150" sz="2400" b="0" i="1" u="none" strike="noStrike" kern="1200" cap="none" spc="0" normalizeH="0" baseline="0" noProof="0" dirty="0">
                <a:ln>
                  <a:noFill/>
                </a:ln>
                <a:solidFill>
                  <a:srgbClr val="00193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	 </a:t>
            </a:r>
            <a:r>
              <a:rPr kumimoji="0" lang="en-US" altLang="en-150" sz="2400" b="0" i="0" u="none" strike="noStrike" kern="1200" cap="none" spc="0" normalizeH="0" baseline="0" noProof="0" dirty="0">
                <a:ln>
                  <a:noFill/>
                </a:ln>
                <a:solidFill>
                  <a:srgbClr val="00193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Job</a:t>
            </a:r>
            <a:r>
              <a:rPr kumimoji="0" lang="en-US" altLang="en-150" sz="2400" b="0" i="1" u="none" strike="noStrike" kern="1200" cap="none" spc="0" normalizeH="0" baseline="0" noProof="0" dirty="0">
                <a:ln>
                  <a:noFill/>
                </a:ln>
                <a:solidFill>
                  <a:srgbClr val="00193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150" sz="2400" b="0" i="0" u="none" strike="noStrike" kern="1200" cap="none" spc="0" normalizeH="0" baseline="0" noProof="0" dirty="0">
                <a:ln>
                  <a:noFill/>
                </a:ln>
                <a:solidFill>
                  <a:srgbClr val="00193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3</a:t>
            </a:r>
            <a:r>
              <a:rPr kumimoji="0" lang="en-US" altLang="en-150" sz="2400" b="0" i="1" u="none" strike="noStrike" kern="1200" cap="none" spc="0" normalizeH="0" baseline="0" noProof="0" dirty="0">
                <a:ln>
                  <a:noFill/>
                </a:ln>
                <a:solidFill>
                  <a:srgbClr val="00193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	</a:t>
            </a:r>
            <a:r>
              <a:rPr kumimoji="0" lang="en-US" altLang="en-150" sz="2400" b="0" i="0" u="none" strike="noStrike" kern="1200" cap="none" spc="0" normalizeH="0" baseline="0" noProof="0" dirty="0">
                <a:ln>
                  <a:noFill/>
                </a:ln>
                <a:solidFill>
                  <a:srgbClr val="00193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Job</a:t>
            </a:r>
            <a:r>
              <a:rPr kumimoji="0" lang="en-US" altLang="en-150" sz="2400" b="0" i="1" u="none" strike="noStrike" kern="1200" cap="none" spc="0" normalizeH="0" baseline="0" noProof="0" dirty="0">
                <a:ln>
                  <a:noFill/>
                </a:ln>
                <a:solidFill>
                  <a:srgbClr val="00193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150" sz="2400" b="0" i="0" u="none" strike="noStrike" kern="1200" cap="none" spc="0" normalizeH="0" baseline="0" noProof="0" dirty="0">
                <a:ln>
                  <a:noFill/>
                </a:ln>
                <a:solidFill>
                  <a:srgbClr val="00193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150" sz="2400" b="0" i="0" u="none" strike="noStrike" kern="1200" cap="none" spc="0" normalizeH="0" baseline="0" noProof="0" dirty="0">
                <a:ln>
                  <a:noFill/>
                </a:ln>
                <a:solidFill>
                  <a:srgbClr val="00193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        Person </a:t>
            </a:r>
            <a:r>
              <a:rPr kumimoji="0" lang="en-US" altLang="en-150" sz="2400" b="0" i="1" u="none" strike="noStrike" kern="1200" cap="none" spc="0" normalizeH="0" baseline="0" noProof="0" dirty="0">
                <a:ln>
                  <a:noFill/>
                </a:ln>
                <a:solidFill>
                  <a:srgbClr val="00193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</a:t>
            </a:r>
            <a:r>
              <a:rPr kumimoji="0" lang="en-US" altLang="en-150" sz="2400" b="0" i="0" u="none" strike="noStrike" kern="1200" cap="none" spc="0" normalizeH="0" baseline="0" noProof="0" dirty="0">
                <a:ln>
                  <a:noFill/>
                </a:ln>
                <a:solidFill>
                  <a:srgbClr val="00193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	     9	     2	     7	    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150" sz="2400" b="0" i="0" u="none" strike="noStrike" kern="1200" cap="none" spc="0" normalizeH="0" baseline="0" noProof="0" dirty="0">
                <a:ln>
                  <a:noFill/>
                </a:ln>
                <a:solidFill>
                  <a:srgbClr val="00193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        Person </a:t>
            </a:r>
            <a:r>
              <a:rPr kumimoji="0" lang="en-US" altLang="en-150" sz="2400" b="0" i="1" u="none" strike="noStrike" kern="1200" cap="none" spc="0" normalizeH="0" baseline="0" noProof="0" dirty="0">
                <a:ln>
                  <a:noFill/>
                </a:ln>
                <a:solidFill>
                  <a:srgbClr val="00193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b</a:t>
            </a:r>
            <a:r>
              <a:rPr kumimoji="0" lang="en-US" altLang="en-150" sz="2400" b="0" i="0" u="none" strike="noStrike" kern="1200" cap="none" spc="0" normalizeH="0" baseline="0" noProof="0" dirty="0">
                <a:ln>
                  <a:noFill/>
                </a:ln>
                <a:solidFill>
                  <a:srgbClr val="00193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	     6	     4	     3	    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150" sz="2400" b="0" i="0" u="none" strike="noStrike" kern="1200" cap="none" spc="0" normalizeH="0" baseline="0" noProof="0" dirty="0">
                <a:ln>
                  <a:noFill/>
                </a:ln>
                <a:solidFill>
                  <a:srgbClr val="00193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        Person </a:t>
            </a:r>
            <a:r>
              <a:rPr kumimoji="0" lang="en-US" altLang="en-150" sz="2400" b="0" i="1" u="none" strike="noStrike" kern="1200" cap="none" spc="0" normalizeH="0" baseline="0" noProof="0" dirty="0">
                <a:ln>
                  <a:noFill/>
                </a:ln>
                <a:solidFill>
                  <a:srgbClr val="00193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</a:t>
            </a:r>
            <a:r>
              <a:rPr kumimoji="0" lang="en-US" altLang="en-150" sz="2400" b="0" i="0" u="none" strike="noStrike" kern="1200" cap="none" spc="0" normalizeH="0" baseline="0" noProof="0" dirty="0">
                <a:ln>
                  <a:noFill/>
                </a:ln>
                <a:solidFill>
                  <a:srgbClr val="00193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	     5	     8	     1	    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150" sz="2400" b="0" i="0" u="none" strike="noStrike" kern="1200" cap="none" spc="0" normalizeH="0" baseline="0" noProof="0" dirty="0">
                <a:ln>
                  <a:noFill/>
                </a:ln>
                <a:solidFill>
                  <a:srgbClr val="00193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        Person </a:t>
            </a:r>
            <a:r>
              <a:rPr kumimoji="0" lang="en-US" altLang="en-150" sz="2400" b="0" i="1" u="none" strike="noStrike" kern="1200" cap="none" spc="0" normalizeH="0" baseline="0" noProof="0" dirty="0">
                <a:ln>
                  <a:noFill/>
                </a:ln>
                <a:solidFill>
                  <a:srgbClr val="00193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</a:t>
            </a:r>
            <a:r>
              <a:rPr kumimoji="0" lang="en-US" altLang="en-150" sz="2400" b="0" i="0" u="none" strike="noStrike" kern="1200" cap="none" spc="0" normalizeH="0" baseline="0" noProof="0" dirty="0">
                <a:ln>
                  <a:noFill/>
                </a:ln>
                <a:solidFill>
                  <a:srgbClr val="00193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	     7	     6	     9	    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150" sz="2400" b="0" i="0" u="none" strike="noStrike" kern="1200" cap="none" spc="0" normalizeH="0" baseline="0" noProof="0" dirty="0">
              <a:ln>
                <a:noFill/>
              </a:ln>
              <a:solidFill>
                <a:srgbClr val="001932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150" sz="2400" b="1" i="0" u="sng" strike="noStrike" kern="12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Lower bound</a:t>
            </a:r>
            <a:r>
              <a:rPr kumimoji="0" lang="en-US" altLang="en-150" sz="2400" b="1" i="0" u="none" strike="noStrike" kern="12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: Any solution to this problem will have total cost</a:t>
            </a:r>
            <a:br>
              <a:rPr kumimoji="0" lang="en-US" altLang="en-150" sz="2400" b="1" i="0" u="none" strike="noStrike" kern="12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kumimoji="0" lang="en-US" altLang="en-150" sz="2400" b="1" i="0" u="none" strike="noStrike" kern="12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                        at least: 2 + 3 + 1 + 4 (or 5 + 2 + 1 + 4)</a:t>
            </a:r>
          </a:p>
        </p:txBody>
      </p:sp>
      <p:sp>
        <p:nvSpPr>
          <p:cNvPr id="483332" name="Rectangle 4">
            <a:extLst>
              <a:ext uri="{FF2B5EF4-FFF2-40B4-BE49-F238E27FC236}">
                <a16:creationId xmlns:a16="http://schemas.microsoft.com/office/drawing/2014/main" id="{E83894EC-196A-538E-C1AA-D0EE9F19F8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150" dirty="0"/>
              <a:t>Assignment 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2455EC-7955-D42C-DF29-4E455700B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887" y="3303814"/>
            <a:ext cx="2790226" cy="96882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3153E6E-67B1-E6C6-D476-28760B722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150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A. Levitin “Introduction to the Design &amp; Analysis of Algorithms,” 3rd ed., Ch. 12 ©2012 Pearson Education, Inc. Upper Saddle River, NJ. All Rights Reserved. </a:t>
            </a: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97838426-CB69-8810-EE32-B897E2C08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D18575E-7D12-4192-8F46-2D940F1D8F87}" type="slidenum">
              <a:rPr kumimoji="0" lang="en-US" altLang="en-150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150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85378" name="Rectangle 2">
            <a:extLst>
              <a:ext uri="{FF2B5EF4-FFF2-40B4-BE49-F238E27FC236}">
                <a16:creationId xmlns:a16="http://schemas.microsoft.com/office/drawing/2014/main" id="{9FD402EA-C318-2FF7-9571-1420653361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458200" cy="685800"/>
          </a:xfrm>
        </p:spPr>
        <p:txBody>
          <a:bodyPr/>
          <a:lstStyle/>
          <a:p>
            <a:r>
              <a:rPr lang="en-US" altLang="en-150" sz="3200" dirty="0"/>
              <a:t>First two levels of the state-space tree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665DD8-6DCA-B33A-C29B-FC8E7D2C2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52" y="2280546"/>
            <a:ext cx="8359248" cy="41202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5FB08B-A7E4-A779-4EBA-DFB63BC4F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52" y="899228"/>
            <a:ext cx="3791479" cy="138131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3153E6E-67B1-E6C6-D476-28760B722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150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A. Levitin “Introduction to the Design &amp; Analysis of Algorithms,” 3rd ed., Ch. 12 ©2012 Pearson Education, Inc. Upper Saddle River, NJ. All Rights Reserved. </a:t>
            </a: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97838426-CB69-8810-EE32-B897E2C08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D18575E-7D12-4192-8F46-2D940F1D8F87}" type="slidenum">
              <a:rPr kumimoji="0" lang="en-US" altLang="en-150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150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85378" name="Rectangle 2">
            <a:extLst>
              <a:ext uri="{FF2B5EF4-FFF2-40B4-BE49-F238E27FC236}">
                <a16:creationId xmlns:a16="http://schemas.microsoft.com/office/drawing/2014/main" id="{9FD402EA-C318-2FF7-9571-1420653361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458200" cy="685800"/>
          </a:xfrm>
        </p:spPr>
        <p:txBody>
          <a:bodyPr/>
          <a:lstStyle/>
          <a:p>
            <a:r>
              <a:rPr lang="en-US" altLang="en-150" sz="3200" dirty="0"/>
              <a:t>First </a:t>
            </a:r>
            <a:r>
              <a:rPr lang="en-150" altLang="en-150" sz="3200" dirty="0"/>
              <a:t>three</a:t>
            </a:r>
            <a:r>
              <a:rPr lang="en-US" altLang="en-150" sz="3200" dirty="0"/>
              <a:t> levels of the state-space tree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5FB08B-A7E4-A779-4EBA-DFB63BC4F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52" y="899228"/>
            <a:ext cx="3791479" cy="1381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B5C7CF-A94A-C9F7-723F-0C05A07AA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51" y="2285900"/>
            <a:ext cx="8359249" cy="387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21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3153E6E-67B1-E6C6-D476-28760B722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150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A. Levitin “Introduction to the Design &amp; Analysis of Algorithms,” 3rd ed., Ch. 12 ©2012 Pearson Education, Inc. Upper Saddle River, NJ. All Rights Reserved. </a:t>
            </a: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97838426-CB69-8810-EE32-B897E2C08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D18575E-7D12-4192-8F46-2D940F1D8F87}" type="slidenum">
              <a:rPr kumimoji="0" lang="en-US" altLang="en-150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150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85378" name="Rectangle 2">
            <a:extLst>
              <a:ext uri="{FF2B5EF4-FFF2-40B4-BE49-F238E27FC236}">
                <a16:creationId xmlns:a16="http://schemas.microsoft.com/office/drawing/2014/main" id="{9FD402EA-C318-2FF7-9571-1420653361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458200" cy="685800"/>
          </a:xfrm>
        </p:spPr>
        <p:txBody>
          <a:bodyPr/>
          <a:lstStyle/>
          <a:p>
            <a:r>
              <a:rPr lang="en-US" altLang="en-150" sz="3200" dirty="0"/>
              <a:t>Complete state-space tree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5FB08B-A7E4-A779-4EBA-DFB63BC4F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52" y="899228"/>
            <a:ext cx="3791479" cy="13813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5B29D6-FF39-DF42-BCFF-D0B9EA425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579" y="2432946"/>
            <a:ext cx="6907121" cy="423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29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0418" y="558626"/>
            <a:ext cx="7315200" cy="1154097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018719"/>
            <a:ext cx="7315200" cy="353952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Apply the branch-and-bound technique to solve the 0-1 Knapsack Problem</a:t>
            </a:r>
          </a:p>
          <a:p>
            <a:r>
              <a:rPr lang="en-US" sz="2400" dirty="0">
                <a:solidFill>
                  <a:schemeClr val="bg1"/>
                </a:solidFill>
              </a:rPr>
              <a:t>Apply the branch-and-bound technique to solve the Traveling Salesperson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7587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40490C5-34D7-194A-A77A-7CF68B033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150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A. Levitin “Introduction to the Design &amp; Analysis of Algorithms,” 3rd ed., Ch. 11 ©2012 Pearson Education, Inc. Upper Saddle River, NJ. All Rights Reserved. 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EA9BAAA-7030-6843-934A-9A591DAF3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1B793C-E075-4D48-8FE5-9A636BFC248E}" type="slidenum">
              <a:rPr kumimoji="0" lang="en-US" altLang="en-150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150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48514" name="Rectangle 2">
            <a:extLst>
              <a:ext uri="{FF2B5EF4-FFF2-40B4-BE49-F238E27FC236}">
                <a16:creationId xmlns:a16="http://schemas.microsoft.com/office/drawing/2014/main" id="{8D3A017B-89C3-1F2C-AE0D-9C21105FED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150"/>
              <a:t>Lower Bounds</a:t>
            </a:r>
          </a:p>
        </p:txBody>
      </p:sp>
      <p:sp>
        <p:nvSpPr>
          <p:cNvPr id="448515" name="Rectangle 3">
            <a:extLst>
              <a:ext uri="{FF2B5EF4-FFF2-40B4-BE49-F238E27FC236}">
                <a16:creationId xmlns:a16="http://schemas.microsoft.com/office/drawing/2014/main" id="{CAAEE602-13C9-7971-11A7-D49CD92F32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altLang="en-150" i="1" u="sng" dirty="0"/>
              <a:t>Lower bound</a:t>
            </a:r>
            <a:r>
              <a:rPr lang="en-US" altLang="en-150" dirty="0"/>
              <a:t>: an estimate on a minimum amount of work needed to solve a given problem</a:t>
            </a:r>
          </a:p>
          <a:p>
            <a:pPr>
              <a:buFont typeface="Monotype Sorts" pitchFamily="2" charset="2"/>
              <a:buNone/>
            </a:pPr>
            <a:endParaRPr lang="en-US" altLang="en-150" dirty="0"/>
          </a:p>
          <a:p>
            <a:pPr>
              <a:buFont typeface="Monotype Sorts" pitchFamily="2" charset="2"/>
              <a:buNone/>
            </a:pPr>
            <a:r>
              <a:rPr lang="en-US" altLang="en-150" dirty="0"/>
              <a:t>Examples:</a:t>
            </a:r>
          </a:p>
          <a:p>
            <a:r>
              <a:rPr lang="en-US" altLang="en-150" dirty="0"/>
              <a:t>number of comparisons needed to find the largest element in a set of </a:t>
            </a:r>
            <a:r>
              <a:rPr lang="en-US" altLang="en-150" i="1" dirty="0"/>
              <a:t>n</a:t>
            </a:r>
            <a:r>
              <a:rPr lang="en-US" altLang="en-150" dirty="0"/>
              <a:t> numbers</a:t>
            </a:r>
          </a:p>
          <a:p>
            <a:r>
              <a:rPr lang="en-US" altLang="en-150" dirty="0"/>
              <a:t>number of comparisons needed to sort an array of size </a:t>
            </a:r>
            <a:r>
              <a:rPr lang="en-US" altLang="en-150" i="1" dirty="0"/>
              <a:t>n</a:t>
            </a:r>
          </a:p>
          <a:p>
            <a:r>
              <a:rPr lang="en-US" altLang="en-150" dirty="0"/>
              <a:t>number of comparisons necessary  for searching in a sorted array</a:t>
            </a:r>
          </a:p>
          <a:p>
            <a:r>
              <a:rPr lang="en-US" altLang="en-150" dirty="0"/>
              <a:t>number of multiplications needed to multiply two </a:t>
            </a:r>
            <a:r>
              <a:rPr lang="en-US" altLang="en-150" i="1" dirty="0"/>
              <a:t>n</a:t>
            </a:r>
            <a:r>
              <a:rPr lang="en-US" altLang="en-150" dirty="0"/>
              <a:t>-by-</a:t>
            </a:r>
            <a:r>
              <a:rPr lang="en-US" altLang="en-150" i="1" dirty="0"/>
              <a:t>n </a:t>
            </a:r>
            <a:r>
              <a:rPr lang="en-US" altLang="en-150" dirty="0"/>
              <a:t>matrices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E6305A0-6B06-6CC1-68BE-7F5DF9FB0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150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A. Levitin “Introduction to the Design &amp; Analysis of Algorithms,” 3rd ed., Ch. 11 ©2012 Pearson Education, Inc. Upper Saddle River, NJ. All Rights Reserved. 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FB37EC-D31D-0BA6-5510-C2FD0780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9E78C2B-7A48-4569-A564-0D930B0DC94F}" type="slidenum">
              <a:rPr kumimoji="0" lang="en-US" altLang="en-150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150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49538" name="Rectangle 2">
            <a:extLst>
              <a:ext uri="{FF2B5EF4-FFF2-40B4-BE49-F238E27FC236}">
                <a16:creationId xmlns:a16="http://schemas.microsoft.com/office/drawing/2014/main" id="{02296E79-F1B0-875E-7353-302A6333C3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150"/>
              <a:t>Lower Bounds (cont.)</a:t>
            </a:r>
          </a:p>
        </p:txBody>
      </p:sp>
      <p:sp>
        <p:nvSpPr>
          <p:cNvPr id="449539" name="Rectangle 3">
            <a:extLst>
              <a:ext uri="{FF2B5EF4-FFF2-40B4-BE49-F238E27FC236}">
                <a16:creationId xmlns:a16="http://schemas.microsoft.com/office/drawing/2014/main" id="{B864FCD4-67AB-2BED-869C-A61F2C19BE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150"/>
              <a:t>Lower bound can be</a:t>
            </a:r>
          </a:p>
          <a:p>
            <a:pPr lvl="1"/>
            <a:r>
              <a:rPr lang="en-US" altLang="en-150" sz="2400"/>
              <a:t>an exact count </a:t>
            </a:r>
          </a:p>
          <a:p>
            <a:pPr lvl="1"/>
            <a:r>
              <a:rPr lang="en-US" altLang="en-150" sz="2400"/>
              <a:t>an efficiency class (</a:t>
            </a:r>
            <a:r>
              <a:rPr lang="en-US" altLang="en-150" sz="2400">
                <a:sym typeface="Symbol" panose="05050102010706020507" pitchFamily="18" charset="2"/>
              </a:rPr>
              <a:t>)</a:t>
            </a:r>
            <a:br>
              <a:rPr lang="en-US" altLang="en-150" sz="2400">
                <a:sym typeface="Symbol" panose="05050102010706020507" pitchFamily="18" charset="2"/>
              </a:rPr>
            </a:br>
            <a:endParaRPr lang="en-US" altLang="en-150" sz="2400">
              <a:sym typeface="Symbol" panose="05050102010706020507" pitchFamily="18" charset="2"/>
            </a:endParaRPr>
          </a:p>
          <a:p>
            <a:r>
              <a:rPr lang="en-US" altLang="en-150" i="1" u="sng"/>
              <a:t>Tight</a:t>
            </a:r>
            <a:r>
              <a:rPr lang="en-US" altLang="en-150"/>
              <a:t> lower bound: there exists an algorithm with the same efficiency as the lower bound</a:t>
            </a:r>
            <a:br>
              <a:rPr lang="en-US" altLang="en-150"/>
            </a:br>
            <a:endParaRPr lang="en-US" altLang="en-150"/>
          </a:p>
          <a:p>
            <a:pPr>
              <a:buFont typeface="Monotype Sorts" pitchFamily="2" charset="2"/>
              <a:buNone/>
            </a:pPr>
            <a:r>
              <a:rPr lang="en-US" altLang="en-150"/>
              <a:t>    Problem			     Lower bound	Tightness</a:t>
            </a:r>
          </a:p>
          <a:p>
            <a:pPr>
              <a:buFont typeface="Monotype Sorts" pitchFamily="2" charset="2"/>
              <a:buNone/>
            </a:pPr>
            <a:r>
              <a:rPr lang="en-US" altLang="en-150" sz="2000"/>
              <a:t>     sorting	     		          </a:t>
            </a:r>
            <a:r>
              <a:rPr lang="en-US" altLang="en-150" sz="2000">
                <a:sym typeface="Symbol" panose="05050102010706020507" pitchFamily="18" charset="2"/>
              </a:rPr>
              <a:t>(</a:t>
            </a:r>
            <a:r>
              <a:rPr lang="en-US" altLang="en-150" sz="2000" i="1">
                <a:sym typeface="Symbol" panose="05050102010706020507" pitchFamily="18" charset="2"/>
              </a:rPr>
              <a:t>n</a:t>
            </a:r>
            <a:r>
              <a:rPr lang="en-US" altLang="en-150" sz="2000">
                <a:sym typeface="Symbol" panose="05050102010706020507" pitchFamily="18" charset="2"/>
              </a:rPr>
              <a:t>log</a:t>
            </a:r>
            <a:r>
              <a:rPr lang="en-US" altLang="en-150" sz="2000" i="1">
                <a:sym typeface="Symbol" panose="05050102010706020507" pitchFamily="18" charset="2"/>
              </a:rPr>
              <a:t> n</a:t>
            </a:r>
            <a:r>
              <a:rPr lang="en-US" altLang="en-150" sz="2000">
                <a:sym typeface="Symbol" panose="05050102010706020507" pitchFamily="18" charset="2"/>
              </a:rPr>
              <a:t>)                          yes</a:t>
            </a:r>
          </a:p>
          <a:p>
            <a:pPr>
              <a:buFont typeface="Monotype Sorts" pitchFamily="2" charset="2"/>
              <a:buNone/>
            </a:pPr>
            <a:r>
              <a:rPr lang="en-US" altLang="en-150" sz="2000">
                <a:sym typeface="Symbol" panose="05050102010706020507" pitchFamily="18" charset="2"/>
              </a:rPr>
              <a:t>     searching in a sorted array	          (log</a:t>
            </a:r>
            <a:r>
              <a:rPr lang="en-US" altLang="en-150" sz="2000" i="1">
                <a:sym typeface="Symbol" panose="05050102010706020507" pitchFamily="18" charset="2"/>
              </a:rPr>
              <a:t> n</a:t>
            </a:r>
            <a:r>
              <a:rPr lang="en-US" altLang="en-150" sz="2000">
                <a:sym typeface="Symbol" panose="05050102010706020507" pitchFamily="18" charset="2"/>
              </a:rPr>
              <a:t>)                             yes</a:t>
            </a:r>
          </a:p>
          <a:p>
            <a:pPr>
              <a:buFont typeface="Monotype Sorts" pitchFamily="2" charset="2"/>
              <a:buNone/>
            </a:pPr>
            <a:r>
              <a:rPr lang="en-US" altLang="en-150" sz="2000">
                <a:sym typeface="Symbol" panose="05050102010706020507" pitchFamily="18" charset="2"/>
              </a:rPr>
              <a:t>     element uniqueness                              (</a:t>
            </a:r>
            <a:r>
              <a:rPr lang="en-US" altLang="en-150" sz="2000" i="1">
                <a:sym typeface="Symbol" panose="05050102010706020507" pitchFamily="18" charset="2"/>
              </a:rPr>
              <a:t>n</a:t>
            </a:r>
            <a:r>
              <a:rPr lang="en-US" altLang="en-150" sz="2000">
                <a:sym typeface="Symbol" panose="05050102010706020507" pitchFamily="18" charset="2"/>
              </a:rPr>
              <a:t>log</a:t>
            </a:r>
            <a:r>
              <a:rPr lang="en-US" altLang="en-150" sz="2000" i="1">
                <a:sym typeface="Symbol" panose="05050102010706020507" pitchFamily="18" charset="2"/>
              </a:rPr>
              <a:t> n</a:t>
            </a:r>
            <a:r>
              <a:rPr lang="en-US" altLang="en-150" sz="2000">
                <a:sym typeface="Symbol" panose="05050102010706020507" pitchFamily="18" charset="2"/>
              </a:rPr>
              <a:t>)                          yes</a:t>
            </a:r>
          </a:p>
          <a:p>
            <a:pPr>
              <a:buFont typeface="Monotype Sorts" pitchFamily="2" charset="2"/>
              <a:buNone/>
            </a:pPr>
            <a:r>
              <a:rPr lang="en-US" altLang="en-150" sz="2000">
                <a:sym typeface="Symbol" panose="05050102010706020507" pitchFamily="18" charset="2"/>
              </a:rPr>
              <a:t>     </a:t>
            </a:r>
            <a:r>
              <a:rPr lang="en-US" altLang="en-150" sz="2000" i="1">
                <a:sym typeface="Symbol" panose="05050102010706020507" pitchFamily="18" charset="2"/>
              </a:rPr>
              <a:t>n</a:t>
            </a:r>
            <a:r>
              <a:rPr lang="en-US" altLang="en-150" sz="2000">
                <a:sym typeface="Symbol" panose="05050102010706020507" pitchFamily="18" charset="2"/>
              </a:rPr>
              <a:t>-digit integer multiplication              (</a:t>
            </a:r>
            <a:r>
              <a:rPr lang="en-US" altLang="en-150" sz="2000" i="1">
                <a:sym typeface="Symbol" panose="05050102010706020507" pitchFamily="18" charset="2"/>
              </a:rPr>
              <a:t>n</a:t>
            </a:r>
            <a:r>
              <a:rPr lang="en-US" altLang="en-150" sz="2000">
                <a:sym typeface="Symbol" panose="05050102010706020507" pitchFamily="18" charset="2"/>
              </a:rPr>
              <a:t>)                            unknown</a:t>
            </a:r>
          </a:p>
          <a:p>
            <a:pPr>
              <a:buFont typeface="Monotype Sorts" pitchFamily="2" charset="2"/>
              <a:buNone/>
            </a:pPr>
            <a:r>
              <a:rPr lang="en-US" altLang="en-150" sz="2000">
                <a:sym typeface="Symbol" panose="05050102010706020507" pitchFamily="18" charset="2"/>
              </a:rPr>
              <a:t>     multiplication of </a:t>
            </a:r>
            <a:r>
              <a:rPr lang="en-US" altLang="en-150" sz="2000" i="1">
                <a:sym typeface="Symbol" panose="05050102010706020507" pitchFamily="18" charset="2"/>
              </a:rPr>
              <a:t>n</a:t>
            </a:r>
            <a:r>
              <a:rPr lang="en-US" altLang="en-150" sz="2000">
                <a:sym typeface="Symbol" panose="05050102010706020507" pitchFamily="18" charset="2"/>
              </a:rPr>
              <a:t>-by-</a:t>
            </a:r>
            <a:r>
              <a:rPr lang="en-US" altLang="en-150" sz="2000" i="1">
                <a:sym typeface="Symbol" panose="05050102010706020507" pitchFamily="18" charset="2"/>
              </a:rPr>
              <a:t>n </a:t>
            </a:r>
            <a:r>
              <a:rPr lang="en-US" altLang="en-150" sz="2000">
                <a:sym typeface="Symbol" panose="05050102010706020507" pitchFamily="18" charset="2"/>
              </a:rPr>
              <a:t>matrices       (</a:t>
            </a:r>
            <a:r>
              <a:rPr lang="en-US" altLang="en-150" sz="2000" i="1">
                <a:sym typeface="Symbol" panose="05050102010706020507" pitchFamily="18" charset="2"/>
              </a:rPr>
              <a:t>n</a:t>
            </a:r>
            <a:r>
              <a:rPr lang="en-US" altLang="en-150" sz="2000" baseline="30000">
                <a:sym typeface="Symbol" panose="05050102010706020507" pitchFamily="18" charset="2"/>
              </a:rPr>
              <a:t>2</a:t>
            </a:r>
            <a:r>
              <a:rPr lang="en-US" altLang="en-150" sz="2000">
                <a:sym typeface="Symbol" panose="05050102010706020507" pitchFamily="18" charset="2"/>
              </a:rPr>
              <a:t>)                           unknown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DFF9C59-047A-A136-7E55-E7EF7AA7A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150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A. Levitin “Introduction to the Design &amp; Analysis of Algorithms,” 3rd ed., Ch. 11 ©2012 Pearson Education, Inc. Upper Saddle River, NJ. All Rights Reserved. 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F0DFCE5-5ED4-D026-2731-144809309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96C998-F8CD-4A81-92C3-81613A3EF287}" type="slidenum">
              <a:rPr kumimoji="0" lang="en-US" altLang="en-150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150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50562" name="Rectangle 2">
            <a:extLst>
              <a:ext uri="{FF2B5EF4-FFF2-40B4-BE49-F238E27FC236}">
                <a16:creationId xmlns:a16="http://schemas.microsoft.com/office/drawing/2014/main" id="{560B0B98-2E37-216F-6619-204FFF3407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150"/>
              <a:t>Methods for Establishing Lower Bounds</a:t>
            </a:r>
          </a:p>
        </p:txBody>
      </p:sp>
      <p:sp>
        <p:nvSpPr>
          <p:cNvPr id="450563" name="Rectangle 3">
            <a:extLst>
              <a:ext uri="{FF2B5EF4-FFF2-40B4-BE49-F238E27FC236}">
                <a16:creationId xmlns:a16="http://schemas.microsoft.com/office/drawing/2014/main" id="{BBB47753-6D67-ECB5-24A4-15EA363B6C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524000"/>
            <a:ext cx="8534400" cy="4648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150"/>
              <a:t>trivial lower bounds</a:t>
            </a:r>
            <a:br>
              <a:rPr lang="en-US" altLang="en-150"/>
            </a:br>
            <a:br>
              <a:rPr lang="en-US" altLang="en-150"/>
            </a:br>
            <a:endParaRPr lang="en-US" altLang="en-150"/>
          </a:p>
          <a:p>
            <a:pPr>
              <a:lnSpc>
                <a:spcPct val="80000"/>
              </a:lnSpc>
            </a:pPr>
            <a:r>
              <a:rPr lang="en-US" altLang="en-150"/>
              <a:t>information-theoretic arguments (decision trees)</a:t>
            </a:r>
            <a:br>
              <a:rPr lang="en-US" altLang="en-150"/>
            </a:br>
            <a:br>
              <a:rPr lang="en-US" altLang="en-150"/>
            </a:br>
            <a:endParaRPr lang="en-US" altLang="en-150"/>
          </a:p>
          <a:p>
            <a:pPr>
              <a:lnSpc>
                <a:spcPct val="80000"/>
              </a:lnSpc>
            </a:pPr>
            <a:r>
              <a:rPr lang="en-US" altLang="en-150"/>
              <a:t>adversary arguments</a:t>
            </a:r>
            <a:br>
              <a:rPr lang="en-US" altLang="en-150"/>
            </a:br>
            <a:br>
              <a:rPr lang="en-US" altLang="en-150"/>
            </a:br>
            <a:endParaRPr lang="en-US" altLang="en-150"/>
          </a:p>
          <a:p>
            <a:pPr>
              <a:lnSpc>
                <a:spcPct val="80000"/>
              </a:lnSpc>
            </a:pPr>
            <a:r>
              <a:rPr lang="en-US" altLang="en-150"/>
              <a:t>problem reduction</a:t>
            </a:r>
          </a:p>
          <a:p>
            <a:pPr>
              <a:lnSpc>
                <a:spcPct val="80000"/>
              </a:lnSpc>
            </a:pPr>
            <a:endParaRPr lang="en-US" altLang="en-15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FD4A624-1C31-A32D-4DBC-EA5B6EA50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150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A. Levitin “Introduction to the Design &amp; Analysis of Algorithms,” 3rd ed., Ch. 11 ©2012 Pearson Education, Inc. Upper Saddle River, NJ. All Rights Reserved. 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D9D3B10-D23F-A10D-34BF-6A84F547C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011B22-3730-4A31-ACED-D146BF2392EA}" type="slidenum">
              <a:rPr kumimoji="0" lang="en-US" altLang="en-150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150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51586" name="Rectangle 2">
            <a:extLst>
              <a:ext uri="{FF2B5EF4-FFF2-40B4-BE49-F238E27FC236}">
                <a16:creationId xmlns:a16="http://schemas.microsoft.com/office/drawing/2014/main" id="{ED6719A1-620D-65C8-A657-23FAEF2589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150"/>
              <a:t>Trivial Lower Bounds</a:t>
            </a:r>
          </a:p>
        </p:txBody>
      </p:sp>
      <p:sp>
        <p:nvSpPr>
          <p:cNvPr id="451587" name="Rectangle 3">
            <a:extLst>
              <a:ext uri="{FF2B5EF4-FFF2-40B4-BE49-F238E27FC236}">
                <a16:creationId xmlns:a16="http://schemas.microsoft.com/office/drawing/2014/main" id="{E0C84DB2-91A3-D6DE-7844-B3D8097450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143000"/>
            <a:ext cx="8534400" cy="5410200"/>
          </a:xfrm>
        </p:spPr>
        <p:txBody>
          <a:bodyPr/>
          <a:lstStyle/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150" i="1" u="sng" dirty="0"/>
              <a:t>Trivial lower bounds</a:t>
            </a:r>
            <a:r>
              <a:rPr lang="en-US" altLang="en-150" dirty="0"/>
              <a:t>: based on counting the number of items that must be processed in input and generated as output</a:t>
            </a:r>
            <a:br>
              <a:rPr lang="en-US" altLang="en-150" dirty="0"/>
            </a:br>
            <a:endParaRPr lang="en-US" altLang="en-150" dirty="0"/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150" dirty="0"/>
              <a:t>Examples</a:t>
            </a:r>
          </a:p>
          <a:p>
            <a:pPr>
              <a:lnSpc>
                <a:spcPct val="80000"/>
              </a:lnSpc>
            </a:pPr>
            <a:r>
              <a:rPr lang="en-US" altLang="en-150" sz="2000" dirty="0"/>
              <a:t>finding max element</a:t>
            </a:r>
            <a:br>
              <a:rPr lang="en-US" altLang="en-150" sz="2000" dirty="0"/>
            </a:br>
            <a:endParaRPr lang="en-US" altLang="en-150" sz="2000" dirty="0"/>
          </a:p>
          <a:p>
            <a:pPr>
              <a:lnSpc>
                <a:spcPct val="80000"/>
              </a:lnSpc>
            </a:pPr>
            <a:r>
              <a:rPr lang="en-US" altLang="en-150" sz="2000" dirty="0"/>
              <a:t>polynomial evaluation</a:t>
            </a:r>
            <a:br>
              <a:rPr lang="en-US" altLang="en-150" sz="2000" dirty="0"/>
            </a:br>
            <a:endParaRPr lang="en-US" altLang="en-150" sz="2000" dirty="0"/>
          </a:p>
          <a:p>
            <a:pPr>
              <a:lnSpc>
                <a:spcPct val="80000"/>
              </a:lnSpc>
            </a:pPr>
            <a:r>
              <a:rPr lang="en-US" altLang="en-150" sz="2000" dirty="0"/>
              <a:t>sorting</a:t>
            </a:r>
            <a:br>
              <a:rPr lang="en-US" altLang="en-150" sz="2000" dirty="0"/>
            </a:br>
            <a:endParaRPr lang="en-US" altLang="en-150" sz="2000" dirty="0"/>
          </a:p>
          <a:p>
            <a:pPr>
              <a:lnSpc>
                <a:spcPct val="80000"/>
              </a:lnSpc>
            </a:pPr>
            <a:r>
              <a:rPr lang="en-US" altLang="en-150" sz="2000" dirty="0"/>
              <a:t>element uniqueness</a:t>
            </a:r>
            <a:br>
              <a:rPr lang="en-US" altLang="en-150" sz="2000" dirty="0"/>
            </a:br>
            <a:endParaRPr lang="en-US" altLang="en-150" sz="2000" dirty="0"/>
          </a:p>
          <a:p>
            <a:pPr>
              <a:lnSpc>
                <a:spcPct val="80000"/>
              </a:lnSpc>
            </a:pPr>
            <a:r>
              <a:rPr lang="en-US" altLang="en-150" sz="2000" dirty="0"/>
              <a:t>Hamiltonian circuit existence</a:t>
            </a:r>
            <a:endParaRPr lang="en-US" altLang="en-150" dirty="0"/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endParaRPr lang="en-US" altLang="en-150" dirty="0"/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150" dirty="0"/>
              <a:t>Conclusions </a:t>
            </a:r>
          </a:p>
          <a:p>
            <a:pPr>
              <a:lnSpc>
                <a:spcPct val="80000"/>
              </a:lnSpc>
            </a:pPr>
            <a:r>
              <a:rPr lang="en-US" altLang="en-150" sz="2000" dirty="0"/>
              <a:t>may and may not be useful</a:t>
            </a:r>
          </a:p>
          <a:p>
            <a:pPr>
              <a:lnSpc>
                <a:spcPct val="80000"/>
              </a:lnSpc>
            </a:pPr>
            <a:r>
              <a:rPr lang="en-US" altLang="en-150" sz="2000" dirty="0"/>
              <a:t>be careful in deciding how many elements </a:t>
            </a:r>
            <a:r>
              <a:rPr lang="en-US" altLang="en-150" sz="2000" u="sng" dirty="0"/>
              <a:t>must</a:t>
            </a:r>
            <a:r>
              <a:rPr lang="en-US" altLang="en-150" sz="2000" dirty="0"/>
              <a:t> be processed</a:t>
            </a:r>
            <a:endParaRPr lang="en-US" altLang="en-15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7A737AE-5648-6D43-90DD-DC3AA92E9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150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A. Levitin “Introduction to the Design &amp; Analysis of Algorithms,” 3rd ed., Ch. 11 ©2012 Pearson Education, Inc. Upper Saddle River, NJ. All Rights Reserved. 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3367B44-0B5C-F42C-1758-9959B329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7BF72B8-AE0F-4CF0-8387-D2CFA209D1BE}" type="slidenum">
              <a:rPr kumimoji="0" lang="en-US" altLang="en-150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150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72070" name="Rectangle 6">
            <a:extLst>
              <a:ext uri="{FF2B5EF4-FFF2-40B4-BE49-F238E27FC236}">
                <a16:creationId xmlns:a16="http://schemas.microsoft.com/office/drawing/2014/main" id="{5F37EFDF-FC79-2672-8D47-E008D7ECF1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3352800"/>
            <a:ext cx="7848600" cy="350520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150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72066" name="Rectangle 2">
            <a:extLst>
              <a:ext uri="{FF2B5EF4-FFF2-40B4-BE49-F238E27FC236}">
                <a16:creationId xmlns:a16="http://schemas.microsoft.com/office/drawing/2014/main" id="{EE974279-ABD5-C146-8753-7BEC945C00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150"/>
              <a:t>Decision Trees</a:t>
            </a:r>
          </a:p>
        </p:txBody>
      </p:sp>
      <p:sp>
        <p:nvSpPr>
          <p:cNvPr id="472067" name="Rectangle 3">
            <a:extLst>
              <a:ext uri="{FF2B5EF4-FFF2-40B4-BE49-F238E27FC236}">
                <a16:creationId xmlns:a16="http://schemas.microsoft.com/office/drawing/2014/main" id="{1986E287-DCF0-778C-8B46-F749ED3EDC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143000"/>
            <a:ext cx="8534400" cy="5410200"/>
          </a:xfrm>
        </p:spPr>
        <p:txBody>
          <a:bodyPr/>
          <a:lstStyle/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150" i="1" u="sng"/>
              <a:t>Decision tree</a:t>
            </a:r>
            <a:r>
              <a:rPr lang="en-US" altLang="en-150"/>
              <a:t> — a convenient model of algorithms involving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150"/>
              <a:t>comparisons in which:</a:t>
            </a:r>
          </a:p>
          <a:p>
            <a:pPr>
              <a:lnSpc>
                <a:spcPct val="80000"/>
              </a:lnSpc>
            </a:pPr>
            <a:r>
              <a:rPr lang="en-US" altLang="en-150"/>
              <a:t>internal nodes represent comparisons</a:t>
            </a:r>
          </a:p>
          <a:p>
            <a:pPr>
              <a:lnSpc>
                <a:spcPct val="80000"/>
              </a:lnSpc>
            </a:pPr>
            <a:r>
              <a:rPr lang="en-US" altLang="en-150"/>
              <a:t>leaves represent outcomes </a:t>
            </a:r>
            <a:br>
              <a:rPr lang="en-US" altLang="en-150"/>
            </a:br>
            <a:endParaRPr lang="en-US" altLang="en-150"/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150"/>
              <a:t>Decision tree for 3-element insertion sort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endParaRPr lang="en-US" altLang="en-150"/>
          </a:p>
        </p:txBody>
      </p:sp>
      <p:pic>
        <p:nvPicPr>
          <p:cNvPr id="472068" name="Picture 4">
            <a:extLst>
              <a:ext uri="{FF2B5EF4-FFF2-40B4-BE49-F238E27FC236}">
                <a16:creationId xmlns:a16="http://schemas.microsoft.com/office/drawing/2014/main" id="{54FED5B1-15AE-D21E-EF60-0CAB58B2F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352800"/>
            <a:ext cx="73152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3BCAD2A-5469-A590-EF7E-AFAE65F3A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150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A. Levitin “Introduction to the Design &amp; Analysis of Algorithms,” 3rd ed., Ch. 11 ©2012 Pearson Education, Inc. Upper Saddle River, NJ. All Rights Reserved. 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18B3EB0-D1CE-F90B-5EAF-6C63E2713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F62CDA0-466A-4E93-923F-500FF751444A}" type="slidenum">
              <a:rPr kumimoji="0" lang="en-US" altLang="en-150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150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53634" name="Rectangle 2">
            <a:extLst>
              <a:ext uri="{FF2B5EF4-FFF2-40B4-BE49-F238E27FC236}">
                <a16:creationId xmlns:a16="http://schemas.microsoft.com/office/drawing/2014/main" id="{581D7A65-1830-4D8A-CD49-FCD85E8598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150"/>
              <a:t>Decision Trees and Sorting Algorithms</a:t>
            </a:r>
          </a:p>
        </p:txBody>
      </p:sp>
      <p:sp>
        <p:nvSpPr>
          <p:cNvPr id="453635" name="Rectangle 3">
            <a:extLst>
              <a:ext uri="{FF2B5EF4-FFF2-40B4-BE49-F238E27FC236}">
                <a16:creationId xmlns:a16="http://schemas.microsoft.com/office/drawing/2014/main" id="{706B8241-65A1-CDF8-375B-71909D9761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686800" cy="53340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150"/>
              <a:t>Any comparison-based sorting algorithm can be represented by a decision tree</a:t>
            </a:r>
            <a:br>
              <a:rPr lang="en-US" altLang="en-150"/>
            </a:br>
            <a:endParaRPr lang="en-US" altLang="en-150"/>
          </a:p>
          <a:p>
            <a:pPr>
              <a:lnSpc>
                <a:spcPct val="80000"/>
              </a:lnSpc>
            </a:pPr>
            <a:r>
              <a:rPr lang="en-US" altLang="en-150"/>
              <a:t>Number of leaves (outcomes) </a:t>
            </a:r>
            <a:r>
              <a:rPr lang="en-US" altLang="en-150">
                <a:sym typeface="Symbol" panose="05050102010706020507" pitchFamily="18" charset="2"/>
              </a:rPr>
              <a:t> </a:t>
            </a:r>
            <a:r>
              <a:rPr lang="en-US" altLang="en-150"/>
              <a:t> </a:t>
            </a:r>
            <a:r>
              <a:rPr lang="en-US" altLang="en-150" i="1"/>
              <a:t>n</a:t>
            </a:r>
            <a:r>
              <a:rPr lang="en-US" altLang="en-150"/>
              <a:t>!</a:t>
            </a:r>
            <a:br>
              <a:rPr lang="en-US" altLang="en-150"/>
            </a:br>
            <a:endParaRPr lang="en-US" altLang="en-150"/>
          </a:p>
          <a:p>
            <a:pPr>
              <a:lnSpc>
                <a:spcPct val="80000"/>
              </a:lnSpc>
            </a:pPr>
            <a:r>
              <a:rPr lang="en-US" altLang="en-150"/>
              <a:t>Height of binary tree with </a:t>
            </a:r>
            <a:r>
              <a:rPr lang="en-US" altLang="en-150" i="1"/>
              <a:t>n</a:t>
            </a:r>
            <a:r>
              <a:rPr lang="en-US" altLang="en-150"/>
              <a:t>! leaves  </a:t>
            </a:r>
            <a:r>
              <a:rPr lang="en-US" altLang="en-150">
                <a:sym typeface="Symbol" panose="05050102010706020507" pitchFamily="18" charset="2"/>
              </a:rPr>
              <a:t>  </a:t>
            </a:r>
            <a:r>
              <a:rPr lang="en-US" altLang="en-150"/>
              <a:t>log</a:t>
            </a:r>
            <a:r>
              <a:rPr lang="en-US" altLang="en-150" baseline="-25000"/>
              <a:t>2</a:t>
            </a:r>
            <a:r>
              <a:rPr lang="en-US" altLang="en-150" i="1"/>
              <a:t>n</a:t>
            </a:r>
            <a:r>
              <a:rPr lang="en-US" altLang="en-150"/>
              <a:t>!</a:t>
            </a:r>
            <a:r>
              <a:rPr lang="en-US" altLang="en-150">
                <a:sym typeface="Symbol" panose="05050102010706020507" pitchFamily="18" charset="2"/>
              </a:rPr>
              <a:t></a:t>
            </a:r>
            <a:br>
              <a:rPr lang="en-US" altLang="en-150">
                <a:sym typeface="Symbol" panose="05050102010706020507" pitchFamily="18" charset="2"/>
              </a:rPr>
            </a:br>
            <a:endParaRPr lang="en-US" altLang="en-150"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</a:pPr>
            <a:r>
              <a:rPr lang="en-US" altLang="en-150"/>
              <a:t>Minimum number of comparisons in the worst case </a:t>
            </a:r>
            <a:r>
              <a:rPr lang="en-US" altLang="en-150">
                <a:sym typeface="Symbol" panose="05050102010706020507" pitchFamily="18" charset="2"/>
              </a:rPr>
              <a:t>  </a:t>
            </a:r>
            <a:r>
              <a:rPr lang="en-US" altLang="en-150"/>
              <a:t>log</a:t>
            </a:r>
            <a:r>
              <a:rPr lang="en-US" altLang="en-150" baseline="-25000"/>
              <a:t>2</a:t>
            </a:r>
            <a:r>
              <a:rPr lang="en-US" altLang="en-150" i="1"/>
              <a:t>n</a:t>
            </a:r>
            <a:r>
              <a:rPr lang="en-US" altLang="en-150"/>
              <a:t>!</a:t>
            </a:r>
            <a:r>
              <a:rPr lang="en-US" altLang="en-150">
                <a:sym typeface="Symbol" panose="05050102010706020507" pitchFamily="18" charset="2"/>
              </a:rPr>
              <a:t> </a:t>
            </a:r>
            <a:r>
              <a:rPr lang="en-US" altLang="en-150"/>
              <a:t>for any comparison-based sorting algorithm</a:t>
            </a:r>
            <a:br>
              <a:rPr lang="en-US" altLang="en-150"/>
            </a:br>
            <a:endParaRPr lang="en-US" altLang="en-150"/>
          </a:p>
          <a:p>
            <a:pPr>
              <a:lnSpc>
                <a:spcPct val="80000"/>
              </a:lnSpc>
            </a:pPr>
            <a:r>
              <a:rPr lang="en-US" altLang="en-150">
                <a:sym typeface="Symbol" panose="05050102010706020507" pitchFamily="18" charset="2"/>
              </a:rPr>
              <a:t></a:t>
            </a:r>
            <a:r>
              <a:rPr lang="en-US" altLang="en-150"/>
              <a:t>log</a:t>
            </a:r>
            <a:r>
              <a:rPr lang="en-US" altLang="en-150" baseline="-25000"/>
              <a:t>2</a:t>
            </a:r>
            <a:r>
              <a:rPr lang="en-US" altLang="en-150" i="1"/>
              <a:t>n</a:t>
            </a:r>
            <a:r>
              <a:rPr lang="en-US" altLang="en-150"/>
              <a:t>!</a:t>
            </a:r>
            <a:r>
              <a:rPr lang="en-US" altLang="en-150">
                <a:sym typeface="Symbol" panose="05050102010706020507" pitchFamily="18" charset="2"/>
              </a:rPr>
              <a:t>  </a:t>
            </a:r>
            <a:r>
              <a:rPr lang="en-US" altLang="en-150" i="1">
                <a:sym typeface="Symbol" panose="05050102010706020507" pitchFamily="18" charset="2"/>
              </a:rPr>
              <a:t>n </a:t>
            </a:r>
            <a:r>
              <a:rPr lang="en-US" altLang="en-150"/>
              <a:t>log</a:t>
            </a:r>
            <a:r>
              <a:rPr lang="en-US" altLang="en-150" baseline="-25000"/>
              <a:t>2</a:t>
            </a:r>
            <a:r>
              <a:rPr lang="en-US" altLang="en-150" i="1"/>
              <a:t>n</a:t>
            </a:r>
            <a:br>
              <a:rPr lang="en-US" altLang="en-150" i="1"/>
            </a:br>
            <a:endParaRPr lang="en-US" altLang="en-150" i="1"/>
          </a:p>
          <a:p>
            <a:pPr>
              <a:lnSpc>
                <a:spcPct val="80000"/>
              </a:lnSpc>
            </a:pPr>
            <a:r>
              <a:rPr lang="en-US" altLang="en-150"/>
              <a:t>This lower bound is tight (mergesort)</a:t>
            </a:r>
            <a:endParaRPr lang="en-US" altLang="en-150" i="1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57DB5540-7238-B4EF-8820-C7DA84F96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150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A. Levitin “Introduction to the Design &amp; Analysis of Algorithms,” 3rd ed., Ch. 11 ©2012 Pearson Education, Inc. Upper Saddle River, NJ. All Rights Reserved. 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6032239-4BB3-7312-D1E2-11878C197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C64AB0-D0BF-4394-8236-5E1E712E8D65}" type="slidenum">
              <a:rPr kumimoji="0" lang="en-US" altLang="en-150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150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54658" name="Rectangle 2">
            <a:extLst>
              <a:ext uri="{FF2B5EF4-FFF2-40B4-BE49-F238E27FC236}">
                <a16:creationId xmlns:a16="http://schemas.microsoft.com/office/drawing/2014/main" id="{C9E25610-83BA-B7BB-2317-BAF02867AC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150"/>
              <a:t>Adversary Arguments</a:t>
            </a:r>
          </a:p>
        </p:txBody>
      </p:sp>
      <p:sp>
        <p:nvSpPr>
          <p:cNvPr id="454659" name="Rectangle 3">
            <a:extLst>
              <a:ext uri="{FF2B5EF4-FFF2-40B4-BE49-F238E27FC236}">
                <a16:creationId xmlns:a16="http://schemas.microsoft.com/office/drawing/2014/main" id="{12CE37DB-A6CB-AC86-D266-D8878E9731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686800" cy="5410200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150" i="1" u="sng"/>
              <a:t>Adversary argument</a:t>
            </a:r>
            <a:r>
              <a:rPr lang="en-US" altLang="en-150"/>
              <a:t>: a method of proving a lower bound by 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150"/>
              <a:t>playing role of adversary that makes algorithm work the hardest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150"/>
              <a:t>by adjusting input 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endParaRPr lang="en-US" altLang="en-150"/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150"/>
              <a:t>Example 1: “Guessing” a number between 1 and </a:t>
            </a:r>
            <a:r>
              <a:rPr lang="en-US" altLang="en-150" i="1"/>
              <a:t>n </a:t>
            </a:r>
            <a:r>
              <a:rPr lang="en-US" altLang="en-150"/>
              <a:t>with yes/no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150"/>
              <a:t>                     questions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150"/>
              <a:t>Adversary:  Puts the number in a larger of the two subsets</a:t>
            </a:r>
            <a:br>
              <a:rPr lang="en-US" altLang="en-150"/>
            </a:br>
            <a:r>
              <a:rPr lang="en-US" altLang="en-150"/>
              <a:t>                 generated by last question</a:t>
            </a:r>
            <a:br>
              <a:rPr lang="en-US" altLang="en-150"/>
            </a:br>
            <a:endParaRPr lang="en-US" altLang="en-150"/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150"/>
              <a:t>Example 2:  Merging two sorted lists of size </a:t>
            </a:r>
            <a:r>
              <a:rPr lang="en-US" altLang="en-150" i="1"/>
              <a:t>n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150" i="1"/>
              <a:t>                      a</a:t>
            </a:r>
            <a:r>
              <a:rPr lang="en-US" altLang="en-150" baseline="-25000"/>
              <a:t>1</a:t>
            </a:r>
            <a:r>
              <a:rPr lang="en-US" altLang="en-150"/>
              <a:t> &lt; </a:t>
            </a:r>
            <a:r>
              <a:rPr lang="en-US" altLang="en-150" i="1"/>
              <a:t>a</a:t>
            </a:r>
            <a:r>
              <a:rPr lang="en-US" altLang="en-150" baseline="-25000"/>
              <a:t>2</a:t>
            </a:r>
            <a:r>
              <a:rPr kumimoji="0" lang="en-US" altLang="en-150"/>
              <a:t> &lt; … &lt; </a:t>
            </a:r>
            <a:r>
              <a:rPr lang="en-US" altLang="en-150" i="1"/>
              <a:t>a</a:t>
            </a:r>
            <a:r>
              <a:rPr lang="en-US" altLang="en-150" i="1" baseline="-25000"/>
              <a:t>n</a:t>
            </a:r>
            <a:r>
              <a:rPr kumimoji="0" lang="en-US" altLang="en-150"/>
              <a:t>  and  </a:t>
            </a:r>
            <a:r>
              <a:rPr lang="en-US" altLang="en-150" i="1"/>
              <a:t>b</a:t>
            </a:r>
            <a:r>
              <a:rPr lang="en-US" altLang="en-150" baseline="-25000"/>
              <a:t>1</a:t>
            </a:r>
            <a:r>
              <a:rPr lang="en-US" altLang="en-150"/>
              <a:t> &lt; </a:t>
            </a:r>
            <a:r>
              <a:rPr lang="en-US" altLang="en-150" i="1"/>
              <a:t>b</a:t>
            </a:r>
            <a:r>
              <a:rPr lang="en-US" altLang="en-150" baseline="-25000"/>
              <a:t>2</a:t>
            </a:r>
            <a:r>
              <a:rPr kumimoji="0" lang="en-US" altLang="en-150"/>
              <a:t> &lt; … &lt; </a:t>
            </a:r>
            <a:r>
              <a:rPr lang="en-US" altLang="en-150" i="1"/>
              <a:t>b</a:t>
            </a:r>
            <a:r>
              <a:rPr lang="en-US" altLang="en-150" i="1" baseline="-25000"/>
              <a:t>n</a:t>
            </a:r>
            <a:r>
              <a:rPr kumimoji="0" lang="en-US" altLang="en-150"/>
              <a:t> 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kumimoji="0" lang="en-US" altLang="en-150"/>
              <a:t>Adversary: </a:t>
            </a:r>
            <a:r>
              <a:rPr lang="en-US" altLang="en-150" i="1"/>
              <a:t>a</a:t>
            </a:r>
            <a:r>
              <a:rPr lang="en-US" altLang="en-150" i="1" baseline="-25000"/>
              <a:t>i </a:t>
            </a:r>
            <a:r>
              <a:rPr lang="en-US" altLang="en-150" i="1"/>
              <a:t>&lt; b</a:t>
            </a:r>
            <a:r>
              <a:rPr lang="en-US" altLang="en-150" i="1" baseline="-25000"/>
              <a:t>j</a:t>
            </a:r>
            <a:r>
              <a:rPr lang="en-US" altLang="en-150" i="1"/>
              <a:t>  </a:t>
            </a:r>
            <a:r>
              <a:rPr lang="en-US" altLang="en-150"/>
              <a:t>iff  </a:t>
            </a:r>
            <a:r>
              <a:rPr lang="en-US" altLang="en-150" i="1"/>
              <a:t>i</a:t>
            </a:r>
            <a:r>
              <a:rPr lang="en-US" altLang="en-150"/>
              <a:t> &lt; </a:t>
            </a:r>
            <a:r>
              <a:rPr lang="en-US" altLang="en-150" i="1"/>
              <a:t>j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150"/>
              <a:t>Output </a:t>
            </a:r>
            <a:r>
              <a:rPr lang="en-US" altLang="en-150" i="1"/>
              <a:t>b</a:t>
            </a:r>
            <a:r>
              <a:rPr lang="en-US" altLang="en-150" baseline="-25000"/>
              <a:t>1</a:t>
            </a:r>
            <a:r>
              <a:rPr lang="en-US" altLang="en-150"/>
              <a:t> &lt; </a:t>
            </a:r>
            <a:r>
              <a:rPr lang="en-US" altLang="en-150" i="1"/>
              <a:t>a</a:t>
            </a:r>
            <a:r>
              <a:rPr lang="en-US" altLang="en-150" baseline="-25000"/>
              <a:t>1</a:t>
            </a:r>
            <a:r>
              <a:rPr lang="en-US" altLang="en-150"/>
              <a:t> &lt; </a:t>
            </a:r>
            <a:r>
              <a:rPr lang="en-US" altLang="en-150" i="1"/>
              <a:t>b</a:t>
            </a:r>
            <a:r>
              <a:rPr lang="en-US" altLang="en-150" baseline="-25000"/>
              <a:t>2</a:t>
            </a:r>
            <a:r>
              <a:rPr kumimoji="0" lang="en-US" altLang="en-150"/>
              <a:t> &lt; </a:t>
            </a:r>
            <a:r>
              <a:rPr lang="en-US" altLang="en-150" i="1"/>
              <a:t>a</a:t>
            </a:r>
            <a:r>
              <a:rPr lang="en-US" altLang="en-150" baseline="-25000"/>
              <a:t>2</a:t>
            </a:r>
            <a:r>
              <a:rPr kumimoji="0" lang="en-US" altLang="en-150"/>
              <a:t> &lt; … &lt; </a:t>
            </a:r>
            <a:r>
              <a:rPr lang="en-US" altLang="en-150" i="1"/>
              <a:t>b</a:t>
            </a:r>
            <a:r>
              <a:rPr lang="en-US" altLang="en-150" i="1" baseline="-25000"/>
              <a:t>n</a:t>
            </a:r>
            <a:r>
              <a:rPr kumimoji="0" lang="en-US" altLang="en-150"/>
              <a:t> &lt; </a:t>
            </a:r>
            <a:r>
              <a:rPr lang="en-US" altLang="en-150" i="1"/>
              <a:t>a</a:t>
            </a:r>
            <a:r>
              <a:rPr lang="en-US" altLang="en-150" i="1" baseline="-25000"/>
              <a:t>n</a:t>
            </a:r>
            <a:r>
              <a:rPr kumimoji="0" lang="en-US" altLang="en-150"/>
              <a:t> requires 2</a:t>
            </a:r>
            <a:r>
              <a:rPr kumimoji="0" lang="en-US" altLang="en-150" i="1"/>
              <a:t>n</a:t>
            </a:r>
            <a:r>
              <a:rPr kumimoji="0" lang="en-US" altLang="en-150"/>
              <a:t>-1 comparisons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kumimoji="0" lang="en-US" altLang="en-150"/>
              <a:t>of adjacent  elements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17609D1-D916-B9F2-79A3-1B6E17905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150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A. Levitin “Introduction to the Design &amp; Analysis of Algorithms,” 3rd ed., Ch. 11 ©2012 Pearson Education, Inc. Upper Saddle River, NJ. All Rights Reserved. 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DC2EF34-4FFB-DFC2-0472-1D3D0BD9C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A60744-DEC2-4058-B9E5-4F6F46E08313}" type="slidenum">
              <a:rPr kumimoji="0" lang="en-US" altLang="en-150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150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55682" name="Rectangle 2">
            <a:extLst>
              <a:ext uri="{FF2B5EF4-FFF2-40B4-BE49-F238E27FC236}">
                <a16:creationId xmlns:a16="http://schemas.microsoft.com/office/drawing/2014/main" id="{8523A7C9-12DD-9421-77EF-D1C8FDF77C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150"/>
              <a:t>Lower Bounds by Problem Reduction</a:t>
            </a:r>
          </a:p>
        </p:txBody>
      </p:sp>
      <p:sp>
        <p:nvSpPr>
          <p:cNvPr id="455683" name="Rectangle 3">
            <a:extLst>
              <a:ext uri="{FF2B5EF4-FFF2-40B4-BE49-F238E27FC236}">
                <a16:creationId xmlns:a16="http://schemas.microsoft.com/office/drawing/2014/main" id="{8F0FB183-62F6-C720-CC88-25C5267A33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686800" cy="54102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kumimoji="0" lang="en-US" altLang="en-150"/>
              <a:t>Idea: If problem </a:t>
            </a:r>
            <a:r>
              <a:rPr kumimoji="0" lang="en-US" altLang="en-150" i="1"/>
              <a:t>P </a:t>
            </a:r>
            <a:r>
              <a:rPr kumimoji="0" lang="en-US" altLang="en-150"/>
              <a:t>is at least as hard as problem </a:t>
            </a:r>
            <a:r>
              <a:rPr kumimoji="0" lang="en-US" altLang="en-150" i="1"/>
              <a:t>Q</a:t>
            </a:r>
            <a:r>
              <a:rPr kumimoji="0" lang="en-US" altLang="en-150"/>
              <a:t>, then a lower</a:t>
            </a:r>
          </a:p>
          <a:p>
            <a:pPr>
              <a:buFont typeface="Monotype Sorts" pitchFamily="2" charset="2"/>
              <a:buNone/>
            </a:pPr>
            <a:r>
              <a:rPr kumimoji="0" lang="en-US" altLang="en-150"/>
              <a:t>          bound for </a:t>
            </a:r>
            <a:r>
              <a:rPr kumimoji="0" lang="en-US" altLang="en-150" i="1"/>
              <a:t>Q </a:t>
            </a:r>
            <a:r>
              <a:rPr kumimoji="0" lang="en-US" altLang="en-150"/>
              <a:t>is also a lower bound for </a:t>
            </a:r>
            <a:r>
              <a:rPr kumimoji="0" lang="en-US" altLang="en-150" i="1"/>
              <a:t>P.           </a:t>
            </a:r>
          </a:p>
          <a:p>
            <a:pPr>
              <a:buFont typeface="Monotype Sorts" pitchFamily="2" charset="2"/>
              <a:buNone/>
            </a:pPr>
            <a:r>
              <a:rPr kumimoji="0" lang="en-US" altLang="en-150" i="1"/>
              <a:t>          </a:t>
            </a:r>
            <a:r>
              <a:rPr kumimoji="0" lang="en-US" altLang="en-150"/>
              <a:t>Hence, find problem </a:t>
            </a:r>
            <a:r>
              <a:rPr kumimoji="0" lang="en-US" altLang="en-150" i="1"/>
              <a:t>Q </a:t>
            </a:r>
            <a:r>
              <a:rPr kumimoji="0" lang="en-US" altLang="en-150"/>
              <a:t>with a known lower bound</a:t>
            </a:r>
            <a:r>
              <a:rPr kumimoji="0" lang="en-US" altLang="en-150" i="1"/>
              <a:t> </a:t>
            </a:r>
            <a:r>
              <a:rPr kumimoji="0" lang="en-US" altLang="en-150"/>
              <a:t>that can</a:t>
            </a:r>
            <a:br>
              <a:rPr kumimoji="0" lang="en-US" altLang="en-150"/>
            </a:br>
            <a:r>
              <a:rPr kumimoji="0" lang="en-US" altLang="en-150"/>
              <a:t>      be reduced to problem </a:t>
            </a:r>
            <a:r>
              <a:rPr kumimoji="0" lang="en-US" altLang="en-150" i="1"/>
              <a:t>P</a:t>
            </a:r>
            <a:r>
              <a:rPr kumimoji="0" lang="en-US" altLang="en-150"/>
              <a:t> in question.</a:t>
            </a:r>
          </a:p>
          <a:p>
            <a:pPr>
              <a:buFont typeface="Monotype Sorts" pitchFamily="2" charset="2"/>
              <a:buNone/>
            </a:pPr>
            <a:endParaRPr kumimoji="0" lang="en-US" altLang="en-150"/>
          </a:p>
          <a:p>
            <a:pPr>
              <a:buFont typeface="Monotype Sorts" pitchFamily="2" charset="2"/>
              <a:buNone/>
            </a:pPr>
            <a:r>
              <a:rPr kumimoji="0" lang="en-US" altLang="en-150"/>
              <a:t>Example: </a:t>
            </a:r>
            <a:r>
              <a:rPr kumimoji="0" lang="en-US" altLang="en-150" i="1"/>
              <a:t>P</a:t>
            </a:r>
            <a:r>
              <a:rPr kumimoji="0" lang="en-US" altLang="en-150"/>
              <a:t> is finding MST for </a:t>
            </a:r>
            <a:r>
              <a:rPr kumimoji="0" lang="en-US" altLang="en-150" i="1"/>
              <a:t>n</a:t>
            </a:r>
            <a:r>
              <a:rPr kumimoji="0" lang="en-US" altLang="en-150"/>
              <a:t> points in Cartesian plane </a:t>
            </a:r>
            <a:br>
              <a:rPr kumimoji="0" lang="en-US" altLang="en-150"/>
            </a:br>
            <a:r>
              <a:rPr kumimoji="0" lang="en-US" altLang="en-150"/>
              <a:t>     </a:t>
            </a:r>
            <a:r>
              <a:rPr kumimoji="0" lang="en-US" altLang="en-150" i="1"/>
              <a:t>Q </a:t>
            </a:r>
            <a:r>
              <a:rPr kumimoji="0" lang="en-US" altLang="en-150"/>
              <a:t>is element uniqueness problem (known to be in </a:t>
            </a:r>
            <a:r>
              <a:rPr kumimoji="0" lang="en-US" altLang="en-150">
                <a:sym typeface="Symbol" panose="05050102010706020507" pitchFamily="18" charset="2"/>
              </a:rPr>
              <a:t>(</a:t>
            </a:r>
            <a:r>
              <a:rPr kumimoji="0" lang="en-US" altLang="en-150" i="1">
                <a:sym typeface="Symbol" panose="05050102010706020507" pitchFamily="18" charset="2"/>
              </a:rPr>
              <a:t>n</a:t>
            </a:r>
            <a:r>
              <a:rPr kumimoji="0" lang="en-US" altLang="en-150">
                <a:sym typeface="Symbol" panose="05050102010706020507" pitchFamily="18" charset="2"/>
              </a:rPr>
              <a:t>log</a:t>
            </a:r>
            <a:r>
              <a:rPr kumimoji="0" lang="en-US" altLang="en-150" i="1">
                <a:sym typeface="Symbol" panose="05050102010706020507" pitchFamily="18" charset="2"/>
              </a:rPr>
              <a:t>n</a:t>
            </a:r>
            <a:r>
              <a:rPr kumimoji="0" lang="en-US" altLang="en-150">
                <a:sym typeface="Symbol" panose="05050102010706020507" pitchFamily="18" charset="2"/>
              </a:rPr>
              <a:t>))</a:t>
            </a:r>
            <a:endParaRPr kumimoji="0" lang="en-US" altLang="en-150" i="1">
              <a:sym typeface="Symbol" panose="05050102010706020507" pitchFamily="18" charset="2"/>
            </a:endParaRPr>
          </a:p>
          <a:p>
            <a:pPr>
              <a:buFont typeface="Monotype Sorts" pitchFamily="2" charset="2"/>
              <a:buNone/>
            </a:pPr>
            <a:endParaRPr kumimoji="0" lang="en-US" altLang="en-150" i="1">
              <a:sym typeface="Symbol" panose="05050102010706020507" pitchFamily="18" charset="2"/>
            </a:endParaRPr>
          </a:p>
          <a:p>
            <a:pPr>
              <a:buFont typeface="Monotype Sorts" pitchFamily="2" charset="2"/>
              <a:buNone/>
            </a:pPr>
            <a:endParaRPr kumimoji="0" lang="en-US" altLang="en-150" i="1">
              <a:sym typeface="Symbol" panose="05050102010706020507" pitchFamily="18" charset="2"/>
            </a:endParaRPr>
          </a:p>
          <a:p>
            <a:pPr>
              <a:buFont typeface="Monotype Sorts" pitchFamily="2" charset="2"/>
              <a:buNone/>
            </a:pPr>
            <a:endParaRPr kumimoji="0" lang="en-US" altLang="en-150" i="1">
              <a:sym typeface="Symbol" panose="05050102010706020507" pitchFamily="18" charset="2"/>
            </a:endParaRPr>
          </a:p>
          <a:p>
            <a:pPr>
              <a:buFont typeface="Monotype Sorts" pitchFamily="2" charset="2"/>
              <a:buNone/>
            </a:pPr>
            <a:endParaRPr kumimoji="0" lang="en-US" altLang="en-15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12684555-A0DD-BA27-E949-2BC0F17D3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150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A. Levitin “Introduction to the Design &amp; Analysis of Algorithms,” 3rd ed., Ch. 11 ©2012 Pearson Education, Inc. Upper Saddle River, NJ. All Rights Reserved. 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A5DE045-C884-BD85-94CA-8F8B789A3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4C4B522-B246-4276-8A76-8A68C08717E0}" type="slidenum">
              <a:rPr kumimoji="0" lang="en-US" altLang="en-150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150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58754" name="Rectangle 2">
            <a:extLst>
              <a:ext uri="{FF2B5EF4-FFF2-40B4-BE49-F238E27FC236}">
                <a16:creationId xmlns:a16="http://schemas.microsoft.com/office/drawing/2014/main" id="{A9604F6B-8F82-B953-474B-403D6EAF8E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686800" cy="685800"/>
          </a:xfrm>
        </p:spPr>
        <p:txBody>
          <a:bodyPr/>
          <a:lstStyle/>
          <a:p>
            <a:r>
              <a:rPr lang="en-US" altLang="en-150"/>
              <a:t>Problem Types: Optimization and Decision</a:t>
            </a:r>
          </a:p>
        </p:txBody>
      </p:sp>
      <p:sp>
        <p:nvSpPr>
          <p:cNvPr id="458755" name="Rectangle 3">
            <a:extLst>
              <a:ext uri="{FF2B5EF4-FFF2-40B4-BE49-F238E27FC236}">
                <a16:creationId xmlns:a16="http://schemas.microsoft.com/office/drawing/2014/main" id="{478A488F-628C-C5D1-5402-0E1A528E39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266825"/>
            <a:ext cx="8534400" cy="51339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150" i="1" u="sng"/>
              <a:t>Optimization problem</a:t>
            </a:r>
            <a:r>
              <a:rPr lang="en-US" altLang="en-150"/>
              <a:t>: find a solution that maximizes or minimizes some objective function</a:t>
            </a:r>
          </a:p>
          <a:p>
            <a:pPr>
              <a:lnSpc>
                <a:spcPct val="90000"/>
              </a:lnSpc>
            </a:pPr>
            <a:endParaRPr lang="en-US" altLang="en-150"/>
          </a:p>
          <a:p>
            <a:pPr>
              <a:lnSpc>
                <a:spcPct val="90000"/>
              </a:lnSpc>
            </a:pPr>
            <a:r>
              <a:rPr lang="en-US" altLang="en-150" i="1" u="sng"/>
              <a:t>Decision problem</a:t>
            </a:r>
            <a:r>
              <a:rPr lang="en-US" altLang="en-150"/>
              <a:t>: answer yes/no to a question</a:t>
            </a:r>
          </a:p>
          <a:p>
            <a:pPr>
              <a:lnSpc>
                <a:spcPct val="90000"/>
              </a:lnSpc>
            </a:pPr>
            <a:endParaRPr lang="en-US" altLang="en-150"/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150"/>
              <a:t>Many problems have decision and optimization versions.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endParaRPr lang="en-US" altLang="en-150"/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150"/>
              <a:t>E.g.: traveling salesman problem</a:t>
            </a:r>
          </a:p>
          <a:p>
            <a:pPr>
              <a:lnSpc>
                <a:spcPct val="90000"/>
              </a:lnSpc>
            </a:pPr>
            <a:r>
              <a:rPr lang="en-US" altLang="en-150" i="1"/>
              <a:t>optimization</a:t>
            </a:r>
            <a:r>
              <a:rPr lang="en-US" altLang="en-150"/>
              <a:t>: find Hamiltonian cycle of minimum length</a:t>
            </a:r>
          </a:p>
          <a:p>
            <a:pPr>
              <a:lnSpc>
                <a:spcPct val="90000"/>
              </a:lnSpc>
            </a:pPr>
            <a:r>
              <a:rPr lang="en-US" altLang="en-150" i="1"/>
              <a:t>decision</a:t>
            </a:r>
            <a:r>
              <a:rPr lang="en-US" altLang="en-150"/>
              <a:t>: find Hamiltonian cycle of length </a:t>
            </a:r>
            <a:r>
              <a:rPr lang="en-US" altLang="en-150">
                <a:sym typeface="Symbol" panose="05050102010706020507" pitchFamily="18" charset="2"/>
              </a:rPr>
              <a:t></a:t>
            </a:r>
            <a:r>
              <a:rPr lang="en-US" altLang="en-150"/>
              <a:t> </a:t>
            </a:r>
            <a:r>
              <a:rPr lang="en-US" altLang="en-150" i="1"/>
              <a:t>m</a:t>
            </a:r>
          </a:p>
          <a:p>
            <a:pPr>
              <a:lnSpc>
                <a:spcPct val="90000"/>
              </a:lnSpc>
            </a:pPr>
            <a:endParaRPr lang="en-US" altLang="en-150" i="1"/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150"/>
              <a:t>Decision problems are more convenient for formal investigation of their complexity.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EBE926F-320E-AAFA-D98C-A4648130D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A. Levitin “Introduction to the Design &amp; Analysis of Algorithms,” 3rd ed., Ch. 6 ©2012 Pearson Education, Inc. Upper Saddle River, NJ. All Rights Reserved. 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4508E70-F35C-EC43-56BA-445353AC6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472FC-5B43-4580-9FCE-7F4FB4341FBD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345090" name="Rectangle 2">
            <a:extLst>
              <a:ext uri="{FF2B5EF4-FFF2-40B4-BE49-F238E27FC236}">
                <a16:creationId xmlns:a16="http://schemas.microsoft.com/office/drawing/2014/main" id="{91BFF0C0-6B9B-A1FA-A899-C8042938E8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7664450" cy="685800"/>
          </a:xfrm>
        </p:spPr>
        <p:txBody>
          <a:bodyPr/>
          <a:lstStyle/>
          <a:p>
            <a:r>
              <a:rPr lang="en-US" altLang="en-US"/>
              <a:t>Transform and Conquer</a:t>
            </a:r>
          </a:p>
        </p:txBody>
      </p:sp>
      <p:sp>
        <p:nvSpPr>
          <p:cNvPr id="345091" name="Rectangle 3">
            <a:extLst>
              <a:ext uri="{FF2B5EF4-FFF2-40B4-BE49-F238E27FC236}">
                <a16:creationId xmlns:a16="http://schemas.microsoft.com/office/drawing/2014/main" id="{CFF799DE-0ADB-C050-1BB6-94EA4BFD84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295400"/>
            <a:ext cx="8458200" cy="4829175"/>
          </a:xfrm>
        </p:spPr>
        <p:txBody>
          <a:bodyPr/>
          <a:lstStyle/>
          <a:p>
            <a:pPr>
              <a:buFont typeface="Monotype Sorts" panose="05010101010101010101" pitchFamily="2" charset="2"/>
              <a:buNone/>
            </a:pPr>
            <a:r>
              <a:rPr lang="en-US" altLang="en-US" sz="2800"/>
              <a:t>This group of techniques solves a problem by a </a:t>
            </a:r>
            <a:r>
              <a:rPr lang="en-US" altLang="en-US" sz="2800" i="1"/>
              <a:t>transformation</a:t>
            </a:r>
            <a:r>
              <a:rPr lang="en-US" altLang="en-US" sz="2800"/>
              <a:t> to</a:t>
            </a:r>
            <a:br>
              <a:rPr lang="en-US" altLang="en-US" sz="2800" i="1"/>
            </a:br>
            <a:endParaRPr lang="en-US" altLang="en-US" sz="2800"/>
          </a:p>
          <a:p>
            <a:r>
              <a:rPr lang="en-US" altLang="en-US" sz="2800"/>
              <a:t>a simpler/more convenient instance of the same  problem (</a:t>
            </a:r>
            <a:r>
              <a:rPr lang="en-US" altLang="en-US" sz="2800" i="1"/>
              <a:t>instance simplification</a:t>
            </a:r>
            <a:r>
              <a:rPr lang="en-US" altLang="en-US" sz="2800"/>
              <a:t>) </a:t>
            </a:r>
            <a:br>
              <a:rPr lang="en-US" altLang="en-US" sz="2800"/>
            </a:br>
            <a:endParaRPr lang="en-US" altLang="en-US" sz="2800"/>
          </a:p>
          <a:p>
            <a:r>
              <a:rPr lang="en-US" altLang="en-US" sz="2800"/>
              <a:t>a different representation of the same instance (</a:t>
            </a:r>
            <a:r>
              <a:rPr lang="en-US" altLang="en-US" sz="2800" i="1"/>
              <a:t>representation change</a:t>
            </a:r>
            <a:r>
              <a:rPr lang="en-US" altLang="en-US" sz="2800"/>
              <a:t>)</a:t>
            </a:r>
            <a:br>
              <a:rPr lang="en-US" altLang="en-US" sz="2800"/>
            </a:br>
            <a:endParaRPr lang="en-US" altLang="en-US" sz="2800"/>
          </a:p>
          <a:p>
            <a:r>
              <a:rPr lang="en-US" altLang="en-US" sz="2800"/>
              <a:t>a different problem for which an algorithm is already available (</a:t>
            </a:r>
            <a:r>
              <a:rPr lang="en-US" altLang="en-US" sz="2800" i="1"/>
              <a:t>problem reduction</a:t>
            </a:r>
            <a:r>
              <a:rPr lang="en-US" altLang="en-US" sz="2800"/>
              <a:t>) </a:t>
            </a:r>
            <a:br>
              <a:rPr lang="en-US" altLang="en-US" sz="2800"/>
            </a:br>
            <a:endParaRPr lang="en-US" altLang="en-US" sz="2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25E6E-4B54-F53A-0F35-28B208B42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90C86-0CF5-D439-04C6-617883EFA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3687A-9B54-6DEF-8842-618D32141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05B368-AA2E-1D73-17CF-406235849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625" y="0"/>
            <a:ext cx="5512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435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FC6BA9-89C2-6313-15F4-19177D0F7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A. Levitin “Introduction to the Design &amp; Analysis of Algorithms,” 3rd ed., Ch. 6 ©2012 Pearson Education, Inc. Upper Saddle River, NJ. All Rights Reserved. 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2B291DE-E189-0DE2-E8F9-F5DEA2FD6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E43EE-915A-4364-BE19-50899D28738D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346114" name="Rectangle 2">
            <a:extLst>
              <a:ext uri="{FF2B5EF4-FFF2-40B4-BE49-F238E27FC236}">
                <a16:creationId xmlns:a16="http://schemas.microsoft.com/office/drawing/2014/main" id="{B0CCCB39-2629-F275-DACF-383802D78A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Instance simplification - Presorting</a:t>
            </a:r>
          </a:p>
        </p:txBody>
      </p:sp>
      <p:sp>
        <p:nvSpPr>
          <p:cNvPr id="346115" name="Rectangle 3">
            <a:extLst>
              <a:ext uri="{FF2B5EF4-FFF2-40B4-BE49-F238E27FC236}">
                <a16:creationId xmlns:a16="http://schemas.microsoft.com/office/drawing/2014/main" id="{2567E5BC-1016-AF58-ECB1-C9885EC648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295400"/>
            <a:ext cx="8534400" cy="5181600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panose="05010101010101010101" pitchFamily="2" charset="2"/>
              <a:buNone/>
            </a:pPr>
            <a:r>
              <a:rPr lang="en-US" altLang="en-US"/>
              <a:t>Solve a problem’s instance  by transforming it into</a:t>
            </a:r>
          </a:p>
          <a:p>
            <a:pPr>
              <a:lnSpc>
                <a:spcPct val="90000"/>
              </a:lnSpc>
              <a:buFont typeface="Monotype Sorts" panose="05010101010101010101" pitchFamily="2" charset="2"/>
              <a:buNone/>
            </a:pPr>
            <a:r>
              <a:rPr lang="en-US" altLang="en-US"/>
              <a:t>another simpler/easier instance of the same problem</a:t>
            </a:r>
          </a:p>
          <a:p>
            <a:pPr>
              <a:lnSpc>
                <a:spcPct val="90000"/>
              </a:lnSpc>
              <a:buFont typeface="Monotype Sorts" panose="05010101010101010101" pitchFamily="2" charset="2"/>
              <a:buNone/>
            </a:pPr>
            <a:endParaRPr lang="en-US" altLang="en-US"/>
          </a:p>
          <a:p>
            <a:pPr>
              <a:lnSpc>
                <a:spcPct val="90000"/>
              </a:lnSpc>
              <a:buFont typeface="Monotype Sorts" panose="05010101010101010101" pitchFamily="2" charset="2"/>
              <a:buNone/>
            </a:pPr>
            <a:r>
              <a:rPr lang="en-US" altLang="en-US" u="sng"/>
              <a:t>Presorting</a:t>
            </a:r>
          </a:p>
          <a:p>
            <a:pPr>
              <a:lnSpc>
                <a:spcPct val="90000"/>
              </a:lnSpc>
              <a:buFont typeface="Monotype Sorts" panose="05010101010101010101" pitchFamily="2" charset="2"/>
              <a:buNone/>
            </a:pPr>
            <a:r>
              <a:rPr lang="en-US" altLang="en-US"/>
              <a:t>Many problems involving lists are easier when list is sorted, e.g.</a:t>
            </a:r>
          </a:p>
          <a:p>
            <a:pPr>
              <a:lnSpc>
                <a:spcPct val="90000"/>
              </a:lnSpc>
            </a:pPr>
            <a:r>
              <a:rPr lang="en-US" altLang="en-US"/>
              <a:t>searching </a:t>
            </a:r>
          </a:p>
          <a:p>
            <a:pPr>
              <a:lnSpc>
                <a:spcPct val="90000"/>
              </a:lnSpc>
            </a:pPr>
            <a:r>
              <a:rPr lang="en-US" altLang="en-US"/>
              <a:t>computing the median (selection problem)</a:t>
            </a:r>
          </a:p>
          <a:p>
            <a:pPr>
              <a:lnSpc>
                <a:spcPct val="90000"/>
              </a:lnSpc>
            </a:pPr>
            <a:r>
              <a:rPr lang="en-US" altLang="en-US"/>
              <a:t>checking if all elements  are distinct (element uniqueness)</a:t>
            </a:r>
            <a:br>
              <a:rPr lang="en-US" altLang="en-US"/>
            </a:br>
            <a:endParaRPr lang="en-US" altLang="en-US"/>
          </a:p>
          <a:p>
            <a:pPr>
              <a:lnSpc>
                <a:spcPct val="90000"/>
              </a:lnSpc>
              <a:buFont typeface="Monotype Sorts" panose="05010101010101010101" pitchFamily="2" charset="2"/>
              <a:buNone/>
            </a:pPr>
            <a:r>
              <a:rPr lang="en-US" altLang="en-US"/>
              <a:t>Also: </a:t>
            </a:r>
          </a:p>
          <a:p>
            <a:pPr>
              <a:lnSpc>
                <a:spcPct val="90000"/>
              </a:lnSpc>
            </a:pPr>
            <a:r>
              <a:rPr lang="en-US" altLang="en-US"/>
              <a:t>Topological sorting helps solving some problems for dags.</a:t>
            </a:r>
          </a:p>
          <a:p>
            <a:pPr>
              <a:lnSpc>
                <a:spcPct val="90000"/>
              </a:lnSpc>
            </a:pPr>
            <a:r>
              <a:rPr lang="en-US" altLang="en-US"/>
              <a:t>Presorting is used in many geometric algorithms.</a:t>
            </a:r>
          </a:p>
          <a:p>
            <a:pPr>
              <a:lnSpc>
                <a:spcPct val="90000"/>
              </a:lnSpc>
            </a:pPr>
            <a:endParaRPr lang="en-US" altLang="en-US"/>
          </a:p>
          <a:p>
            <a:pPr>
              <a:lnSpc>
                <a:spcPct val="90000"/>
              </a:lnSpc>
            </a:pPr>
            <a:endParaRPr lang="en-US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CE9CDDD-241E-1DD5-B61A-3CF864F7E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A. Levitin “Introduction to the Design &amp; Analysis of Algorithms,” 3rd ed., Ch. 6 ©2012 Pearson Education, Inc. Upper Saddle River, NJ. All Rights Reserved. 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A324BD6-6273-6984-D778-9B125DB33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F670E-472F-4E87-8E40-452192F692D0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382978" name="Rectangle 2">
            <a:extLst>
              <a:ext uri="{FF2B5EF4-FFF2-40B4-BE49-F238E27FC236}">
                <a16:creationId xmlns:a16="http://schemas.microsoft.com/office/drawing/2014/main" id="{50811096-8CE8-E9C4-70C5-EC1E6F7D4A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fast can we sort ?</a:t>
            </a:r>
          </a:p>
        </p:txBody>
      </p:sp>
      <p:sp>
        <p:nvSpPr>
          <p:cNvPr id="382979" name="Rectangle 3">
            <a:extLst>
              <a:ext uri="{FF2B5EF4-FFF2-40B4-BE49-F238E27FC236}">
                <a16:creationId xmlns:a16="http://schemas.microsoft.com/office/drawing/2014/main" id="{7630CF70-96BC-A10D-2D1A-DAE9AB559A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266825"/>
            <a:ext cx="8534400" cy="5591175"/>
          </a:xfrm>
        </p:spPr>
        <p:txBody>
          <a:bodyPr/>
          <a:lstStyle/>
          <a:p>
            <a:pPr marL="290513" indent="-290513">
              <a:buFont typeface="Monotype Sorts" panose="05010101010101010101" pitchFamily="2" charset="2"/>
              <a:buNone/>
            </a:pPr>
            <a:r>
              <a:rPr lang="en-US" altLang="en-US"/>
              <a:t>Efficiency of algorithms involving sorting depends on</a:t>
            </a:r>
          </a:p>
          <a:p>
            <a:pPr marL="290513" indent="-290513">
              <a:buFont typeface="Monotype Sorts" panose="05010101010101010101" pitchFamily="2" charset="2"/>
              <a:buNone/>
            </a:pPr>
            <a:r>
              <a:rPr lang="en-US" altLang="en-US"/>
              <a:t>efficiency of sorting.</a:t>
            </a:r>
            <a:endParaRPr lang="en-US" altLang="en-US" sz="2800"/>
          </a:p>
          <a:p>
            <a:pPr marL="290513" indent="-290513">
              <a:buFont typeface="Monotype Sorts" panose="05010101010101010101" pitchFamily="2" charset="2"/>
              <a:buNone/>
            </a:pPr>
            <a:endParaRPr lang="en-US" altLang="en-US"/>
          </a:p>
          <a:p>
            <a:pPr marL="290513" indent="-290513">
              <a:buFont typeface="Monotype Sorts" panose="05010101010101010101" pitchFamily="2" charset="2"/>
              <a:buNone/>
            </a:pPr>
            <a:r>
              <a:rPr lang="en-US" altLang="en-US" u="sng"/>
              <a:t>Theorem</a:t>
            </a:r>
            <a:r>
              <a:rPr lang="en-US" altLang="en-US"/>
              <a:t> (see Sec. 11.2):  </a:t>
            </a:r>
            <a:r>
              <a:rPr lang="en-US" altLang="en-US">
                <a:sym typeface="Symbol" panose="05050102010706020507" pitchFamily="18" charset="2"/>
              </a:rPr>
              <a:t></a:t>
            </a:r>
            <a:r>
              <a:rPr lang="en-US" altLang="en-US"/>
              <a:t>log</a:t>
            </a:r>
            <a:r>
              <a:rPr lang="en-US" altLang="en-US" baseline="-25000"/>
              <a:t>2 </a:t>
            </a:r>
            <a:r>
              <a:rPr lang="en-US" altLang="en-US" i="1"/>
              <a:t>n</a:t>
            </a:r>
            <a:r>
              <a:rPr lang="en-US" altLang="en-US"/>
              <a:t>!</a:t>
            </a:r>
            <a:r>
              <a:rPr lang="en-US" altLang="en-US">
                <a:sym typeface="Symbol" panose="05050102010706020507" pitchFamily="18" charset="2"/>
              </a:rPr>
              <a:t>  </a:t>
            </a:r>
            <a:r>
              <a:rPr lang="en-US" altLang="en-US" i="1">
                <a:sym typeface="Symbol" panose="05050102010706020507" pitchFamily="18" charset="2"/>
              </a:rPr>
              <a:t>n </a:t>
            </a:r>
            <a:r>
              <a:rPr lang="en-US" altLang="en-US"/>
              <a:t>log</a:t>
            </a:r>
            <a:r>
              <a:rPr lang="en-US" altLang="en-US" baseline="-25000"/>
              <a:t>2 </a:t>
            </a:r>
            <a:r>
              <a:rPr lang="en-US" altLang="en-US" i="1"/>
              <a:t>n  </a:t>
            </a:r>
            <a:r>
              <a:rPr lang="en-US" altLang="en-US"/>
              <a:t>comparisons are necessary in the worst case to sort a list of size </a:t>
            </a:r>
            <a:r>
              <a:rPr lang="en-US" altLang="en-US" i="1"/>
              <a:t>n</a:t>
            </a:r>
            <a:r>
              <a:rPr lang="en-US" altLang="en-US"/>
              <a:t> by </a:t>
            </a:r>
            <a:r>
              <a:rPr lang="en-US" altLang="en-US" u="sng"/>
              <a:t>any</a:t>
            </a:r>
            <a:r>
              <a:rPr lang="en-US" altLang="en-US"/>
              <a:t> comparison-based algorithm.</a:t>
            </a:r>
            <a:br>
              <a:rPr lang="en-US" altLang="en-US"/>
            </a:br>
            <a:endParaRPr lang="en-US" altLang="en-US"/>
          </a:p>
          <a:p>
            <a:pPr marL="290513" indent="-290513">
              <a:lnSpc>
                <a:spcPct val="90000"/>
              </a:lnSpc>
              <a:buFont typeface="Monotype Sorts" panose="05010101010101010101" pitchFamily="2" charset="2"/>
              <a:buNone/>
            </a:pPr>
            <a:r>
              <a:rPr lang="en-US" altLang="en-US"/>
              <a:t>Note: About </a:t>
            </a:r>
            <a:r>
              <a:rPr lang="en-US" altLang="en-US" i="1"/>
              <a:t>n</a:t>
            </a:r>
            <a:r>
              <a:rPr lang="en-US" altLang="en-US"/>
              <a:t>log</a:t>
            </a:r>
            <a:r>
              <a:rPr lang="en-US" altLang="en-US" baseline="-25000"/>
              <a:t>2 </a:t>
            </a:r>
            <a:r>
              <a:rPr lang="en-US" altLang="en-US" i="1"/>
              <a:t>n</a:t>
            </a:r>
            <a:r>
              <a:rPr lang="en-US" altLang="en-US"/>
              <a:t> comparisons are also sufficient to sort array of size </a:t>
            </a:r>
            <a:r>
              <a:rPr lang="en-US" altLang="en-US" i="1"/>
              <a:t>n </a:t>
            </a:r>
            <a:r>
              <a:rPr lang="en-US" altLang="en-US"/>
              <a:t>(by mergesort).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4CAB304-3437-8669-CF34-2B43069E6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A. Levitin “Introduction to the Design &amp; Analysis of Algorithms,” 3rd ed., Ch. 6 ©2012 Pearson Education, Inc. Upper Saddle River, NJ. All Rights Reserved. 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BE5B33F-CF37-B51A-4842-B7C57E322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3AA1-4E21-41CD-B9CD-4436A8D31AC7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384002" name="Rectangle 2">
            <a:extLst>
              <a:ext uri="{FF2B5EF4-FFF2-40B4-BE49-F238E27FC236}">
                <a16:creationId xmlns:a16="http://schemas.microsoft.com/office/drawing/2014/main" id="{6D65CA62-4745-83B9-4EBC-75A77FD04B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Searching with presorting</a:t>
            </a:r>
          </a:p>
        </p:txBody>
      </p:sp>
      <p:sp>
        <p:nvSpPr>
          <p:cNvPr id="384003" name="Rectangle 3">
            <a:extLst>
              <a:ext uri="{FF2B5EF4-FFF2-40B4-BE49-F238E27FC236}">
                <a16:creationId xmlns:a16="http://schemas.microsoft.com/office/drawing/2014/main" id="{731D5919-A846-6ECA-C68B-50838BE3B8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266825"/>
            <a:ext cx="8534400" cy="5362575"/>
          </a:xfrm>
        </p:spPr>
        <p:txBody>
          <a:bodyPr/>
          <a:lstStyle/>
          <a:p>
            <a:pPr marL="290513" indent="-290513">
              <a:buFont typeface="Monotype Sorts" panose="05010101010101010101" pitchFamily="2" charset="2"/>
              <a:buNone/>
            </a:pPr>
            <a:r>
              <a:rPr lang="en-US" altLang="en-US"/>
              <a:t>Problem: Search for a given </a:t>
            </a:r>
            <a:r>
              <a:rPr lang="en-US" altLang="en-US" i="1"/>
              <a:t>K</a:t>
            </a:r>
            <a:r>
              <a:rPr lang="en-US" altLang="en-US"/>
              <a:t> in A[0..</a:t>
            </a:r>
            <a:r>
              <a:rPr lang="en-US" altLang="en-US" i="1"/>
              <a:t>n</a:t>
            </a:r>
            <a:r>
              <a:rPr lang="en-US" altLang="en-US"/>
              <a:t>-1]</a:t>
            </a:r>
            <a:r>
              <a:rPr lang="en-US" altLang="en-US" sz="2800"/>
              <a:t> </a:t>
            </a:r>
          </a:p>
          <a:p>
            <a:pPr marL="290513" indent="-290513">
              <a:buFont typeface="Monotype Sorts" panose="05010101010101010101" pitchFamily="2" charset="2"/>
              <a:buNone/>
            </a:pPr>
            <a:endParaRPr lang="en-US" altLang="en-US"/>
          </a:p>
          <a:p>
            <a:pPr marL="290513" indent="-290513">
              <a:buFont typeface="Monotype Sorts" panose="05010101010101010101" pitchFamily="2" charset="2"/>
              <a:buNone/>
            </a:pPr>
            <a:r>
              <a:rPr lang="en-US" altLang="en-US"/>
              <a:t>Presorting-based algorithm:</a:t>
            </a:r>
          </a:p>
          <a:p>
            <a:pPr marL="290513" indent="-290513">
              <a:buFont typeface="Monotype Sorts" panose="05010101010101010101" pitchFamily="2" charset="2"/>
              <a:buNone/>
            </a:pPr>
            <a:r>
              <a:rPr lang="en-US" altLang="en-US"/>
              <a:t>	Stage 1  Sort the array by an efficient sorting algorithm</a:t>
            </a:r>
          </a:p>
          <a:p>
            <a:pPr marL="290513" indent="-290513">
              <a:buFont typeface="Monotype Sorts" panose="05010101010101010101" pitchFamily="2" charset="2"/>
              <a:buNone/>
            </a:pPr>
            <a:r>
              <a:rPr lang="en-US" altLang="en-US"/>
              <a:t>    Stage 2  Apply binary search </a:t>
            </a:r>
          </a:p>
          <a:p>
            <a:pPr marL="290513" indent="-290513">
              <a:buFont typeface="Monotype Sorts" panose="05010101010101010101" pitchFamily="2" charset="2"/>
              <a:buNone/>
            </a:pPr>
            <a:endParaRPr lang="en-US" altLang="en-US"/>
          </a:p>
          <a:p>
            <a:pPr marL="290513" indent="-290513">
              <a:buFont typeface="Monotype Sorts" panose="05010101010101010101" pitchFamily="2" charset="2"/>
              <a:buNone/>
            </a:pPr>
            <a:r>
              <a:rPr lang="en-US" altLang="en-US"/>
              <a:t>Efficiency: </a:t>
            </a:r>
            <a:r>
              <a:rPr lang="el-GR" altLang="en-US">
                <a:cs typeface="Times New Roman" panose="02020603050405020304" pitchFamily="18" charset="0"/>
              </a:rPr>
              <a:t>Θ</a:t>
            </a:r>
            <a:r>
              <a:rPr lang="en-US" altLang="en-US">
                <a:cs typeface="Times New Roman" panose="02020603050405020304" pitchFamily="18" charset="0"/>
              </a:rPr>
              <a:t>(</a:t>
            </a:r>
            <a:r>
              <a:rPr lang="en-US" altLang="en-US" i="1">
                <a:cs typeface="Times New Roman" panose="02020603050405020304" pitchFamily="18" charset="0"/>
              </a:rPr>
              <a:t>n</a:t>
            </a:r>
            <a:r>
              <a:rPr lang="en-US" altLang="en-US">
                <a:cs typeface="Times New Roman" panose="02020603050405020304" pitchFamily="18" charset="0"/>
              </a:rPr>
              <a:t>log </a:t>
            </a:r>
            <a:r>
              <a:rPr lang="en-US" altLang="en-US" i="1">
                <a:cs typeface="Times New Roman" panose="02020603050405020304" pitchFamily="18" charset="0"/>
              </a:rPr>
              <a:t>n</a:t>
            </a:r>
            <a:r>
              <a:rPr lang="en-US" altLang="en-US">
                <a:cs typeface="Times New Roman" panose="02020603050405020304" pitchFamily="18" charset="0"/>
              </a:rPr>
              <a:t>) + O(log </a:t>
            </a:r>
            <a:r>
              <a:rPr lang="en-US" altLang="en-US" i="1">
                <a:cs typeface="Times New Roman" panose="02020603050405020304" pitchFamily="18" charset="0"/>
              </a:rPr>
              <a:t>n</a:t>
            </a:r>
            <a:r>
              <a:rPr lang="en-US" altLang="en-US">
                <a:cs typeface="Times New Roman" panose="02020603050405020304" pitchFamily="18" charset="0"/>
              </a:rPr>
              <a:t>) = </a:t>
            </a:r>
            <a:r>
              <a:rPr lang="el-GR" altLang="en-US">
                <a:cs typeface="Times New Roman" panose="02020603050405020304" pitchFamily="18" charset="0"/>
              </a:rPr>
              <a:t>Θ</a:t>
            </a:r>
            <a:r>
              <a:rPr lang="en-US" altLang="en-US">
                <a:cs typeface="Times New Roman" panose="02020603050405020304" pitchFamily="18" charset="0"/>
              </a:rPr>
              <a:t>(</a:t>
            </a:r>
            <a:r>
              <a:rPr lang="en-US" altLang="en-US" i="1">
                <a:cs typeface="Times New Roman" panose="02020603050405020304" pitchFamily="18" charset="0"/>
              </a:rPr>
              <a:t>n</a:t>
            </a:r>
            <a:r>
              <a:rPr lang="en-US" altLang="en-US">
                <a:cs typeface="Times New Roman" panose="02020603050405020304" pitchFamily="18" charset="0"/>
              </a:rPr>
              <a:t>log </a:t>
            </a:r>
            <a:r>
              <a:rPr lang="en-US" altLang="en-US" i="1">
                <a:cs typeface="Times New Roman" panose="02020603050405020304" pitchFamily="18" charset="0"/>
              </a:rPr>
              <a:t>n</a:t>
            </a:r>
            <a:r>
              <a:rPr lang="en-US" altLang="en-US">
                <a:cs typeface="Times New Roman" panose="02020603050405020304" pitchFamily="18" charset="0"/>
              </a:rPr>
              <a:t>) </a:t>
            </a:r>
            <a:endParaRPr lang="en-US" altLang="en-US"/>
          </a:p>
          <a:p>
            <a:pPr marL="290513" indent="-290513">
              <a:buFont typeface="Monotype Sorts" panose="05010101010101010101" pitchFamily="2" charset="2"/>
              <a:buNone/>
            </a:pPr>
            <a:endParaRPr lang="en-US" altLang="en-US"/>
          </a:p>
          <a:p>
            <a:pPr marL="290513" indent="-290513">
              <a:buFont typeface="Monotype Sorts" panose="05010101010101010101" pitchFamily="2" charset="2"/>
              <a:buNone/>
            </a:pPr>
            <a:r>
              <a:rPr lang="en-US" altLang="en-US"/>
              <a:t>Good or bad?</a:t>
            </a:r>
          </a:p>
          <a:p>
            <a:pPr marL="290513" indent="-290513">
              <a:buFont typeface="Monotype Sorts" panose="05010101010101010101" pitchFamily="2" charset="2"/>
              <a:buNone/>
            </a:pPr>
            <a:r>
              <a:rPr lang="en-US" altLang="en-US"/>
              <a:t>Why do we have our dictionaries, telephone directories, etc. sorted?</a:t>
            </a:r>
            <a:br>
              <a:rPr lang="en-US" altLang="en-US"/>
            </a:br>
            <a:endParaRPr lang="en-US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67C34D2-433C-35C8-3CAE-8070B8128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A. Levitin “Introduction to the Design &amp; Analysis of Algorithms,” 3rd ed., Ch. 6 ©2012 Pearson Education, Inc. Upper Saddle River, NJ. All Rights Reserved. 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F0D6DFD-E627-DA7D-0321-09AAAA79D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92CE-9342-4C49-AA72-0F3F6E076259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386050" name="Rectangle 2">
            <a:extLst>
              <a:ext uri="{FF2B5EF4-FFF2-40B4-BE49-F238E27FC236}">
                <a16:creationId xmlns:a16="http://schemas.microsoft.com/office/drawing/2014/main" id="{686C6112-FE9D-93BC-BA92-94968CA6D4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Element Uniqueness with presorting</a:t>
            </a:r>
          </a:p>
        </p:txBody>
      </p:sp>
      <p:sp>
        <p:nvSpPr>
          <p:cNvPr id="386051" name="Rectangle 3">
            <a:extLst>
              <a:ext uri="{FF2B5EF4-FFF2-40B4-BE49-F238E27FC236}">
                <a16:creationId xmlns:a16="http://schemas.microsoft.com/office/drawing/2014/main" id="{525AEE3C-27DC-D3E8-474E-8E5DF590C2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266825"/>
            <a:ext cx="8534400" cy="5286375"/>
          </a:xfrm>
        </p:spPr>
        <p:txBody>
          <a:bodyPr/>
          <a:lstStyle/>
          <a:p>
            <a:r>
              <a:rPr lang="en-US" altLang="en-US"/>
              <a:t>Presorting-based</a:t>
            </a:r>
            <a:r>
              <a:rPr lang="en-US" altLang="en-US" sz="2800"/>
              <a:t> algorithm</a:t>
            </a:r>
            <a:endParaRPr lang="en-US" altLang="en-US"/>
          </a:p>
          <a:p>
            <a:pPr lvl="1">
              <a:buFontTx/>
              <a:buNone/>
            </a:pPr>
            <a:r>
              <a:rPr lang="en-US" altLang="en-US" sz="2400">
                <a:cs typeface="Times New Roman" panose="02020603050405020304" pitchFamily="18" charset="0"/>
              </a:rPr>
              <a:t> Stage 1: sort by efficient sorting algorithm (e.g. mergesort)</a:t>
            </a:r>
          </a:p>
          <a:p>
            <a:pPr lvl="1">
              <a:buFontTx/>
              <a:buNone/>
            </a:pPr>
            <a:r>
              <a:rPr lang="en-US" altLang="en-US" sz="2400">
                <a:cs typeface="Times New Roman" panose="02020603050405020304" pitchFamily="18" charset="0"/>
              </a:rPr>
              <a:t> Stage 2: scan array to check pairs of </a:t>
            </a:r>
            <a:r>
              <a:rPr lang="en-US" altLang="en-US" sz="2400" u="sng">
                <a:cs typeface="Times New Roman" panose="02020603050405020304" pitchFamily="18" charset="0"/>
              </a:rPr>
              <a:t>adjacent</a:t>
            </a:r>
            <a:r>
              <a:rPr lang="en-US" altLang="en-US" sz="2400">
                <a:cs typeface="Times New Roman" panose="02020603050405020304" pitchFamily="18" charset="0"/>
              </a:rPr>
              <a:t> elements</a:t>
            </a:r>
            <a:endParaRPr lang="en-US" altLang="en-US">
              <a:cs typeface="Times New Roman" panose="02020603050405020304" pitchFamily="18" charset="0"/>
            </a:endParaRPr>
          </a:p>
          <a:p>
            <a:pPr lvl="1">
              <a:buFontTx/>
              <a:buNone/>
            </a:pPr>
            <a:endParaRPr lang="en-US" altLang="en-US">
              <a:cs typeface="Times New Roman" panose="02020603050405020304" pitchFamily="18" charset="0"/>
            </a:endParaRPr>
          </a:p>
          <a:p>
            <a:pPr lvl="1">
              <a:buFontTx/>
              <a:buNone/>
            </a:pPr>
            <a:r>
              <a:rPr lang="en-US" altLang="en-US" sz="2400">
                <a:cs typeface="Times New Roman" panose="02020603050405020304" pitchFamily="18" charset="0"/>
              </a:rPr>
              <a:t> Efficiency</a:t>
            </a:r>
            <a:r>
              <a:rPr lang="en-US" altLang="en-US">
                <a:cs typeface="Times New Roman" panose="02020603050405020304" pitchFamily="18" charset="0"/>
              </a:rPr>
              <a:t>: </a:t>
            </a:r>
            <a:r>
              <a:rPr lang="el-GR" altLang="en-US" sz="2400">
                <a:cs typeface="Times New Roman" panose="02020603050405020304" pitchFamily="18" charset="0"/>
              </a:rPr>
              <a:t>Θ</a:t>
            </a:r>
            <a:r>
              <a:rPr lang="en-US" altLang="en-US" sz="2400">
                <a:cs typeface="Times New Roman" panose="02020603050405020304" pitchFamily="18" charset="0"/>
              </a:rPr>
              <a:t>(</a:t>
            </a:r>
            <a:r>
              <a:rPr lang="en-US" altLang="en-US" sz="2400" i="1">
                <a:cs typeface="Times New Roman" panose="02020603050405020304" pitchFamily="18" charset="0"/>
              </a:rPr>
              <a:t>n</a:t>
            </a:r>
            <a:r>
              <a:rPr lang="en-US" altLang="en-US" sz="2400">
                <a:cs typeface="Times New Roman" panose="02020603050405020304" pitchFamily="18" charset="0"/>
              </a:rPr>
              <a:t>log </a:t>
            </a:r>
            <a:r>
              <a:rPr lang="en-US" altLang="en-US" sz="2400" i="1">
                <a:cs typeface="Times New Roman" panose="02020603050405020304" pitchFamily="18" charset="0"/>
              </a:rPr>
              <a:t>n</a:t>
            </a:r>
            <a:r>
              <a:rPr lang="en-US" altLang="en-US" sz="2400">
                <a:cs typeface="Times New Roman" panose="02020603050405020304" pitchFamily="18" charset="0"/>
              </a:rPr>
              <a:t>) + O(</a:t>
            </a:r>
            <a:r>
              <a:rPr lang="en-US" altLang="en-US" sz="2400" i="1">
                <a:cs typeface="Times New Roman" panose="02020603050405020304" pitchFamily="18" charset="0"/>
              </a:rPr>
              <a:t>n</a:t>
            </a:r>
            <a:r>
              <a:rPr lang="en-US" altLang="en-US" sz="2400">
                <a:cs typeface="Times New Roman" panose="02020603050405020304" pitchFamily="18" charset="0"/>
              </a:rPr>
              <a:t>) = </a:t>
            </a:r>
            <a:r>
              <a:rPr lang="el-GR" altLang="en-US" sz="2400">
                <a:cs typeface="Times New Roman" panose="02020603050405020304" pitchFamily="18" charset="0"/>
              </a:rPr>
              <a:t>Θ</a:t>
            </a:r>
            <a:r>
              <a:rPr lang="en-US" altLang="en-US" sz="2400">
                <a:cs typeface="Times New Roman" panose="02020603050405020304" pitchFamily="18" charset="0"/>
              </a:rPr>
              <a:t>(</a:t>
            </a:r>
            <a:r>
              <a:rPr lang="en-US" altLang="en-US" sz="2400" i="1">
                <a:cs typeface="Times New Roman" panose="02020603050405020304" pitchFamily="18" charset="0"/>
              </a:rPr>
              <a:t>n</a:t>
            </a:r>
            <a:r>
              <a:rPr lang="en-US" altLang="en-US" sz="2400">
                <a:cs typeface="Times New Roman" panose="02020603050405020304" pitchFamily="18" charset="0"/>
              </a:rPr>
              <a:t>log </a:t>
            </a:r>
            <a:r>
              <a:rPr lang="en-US" altLang="en-US" sz="2400" i="1">
                <a:cs typeface="Times New Roman" panose="02020603050405020304" pitchFamily="18" charset="0"/>
              </a:rPr>
              <a:t>n</a:t>
            </a:r>
            <a:r>
              <a:rPr lang="en-US" altLang="en-US" sz="2400">
                <a:cs typeface="Times New Roman" panose="02020603050405020304" pitchFamily="18" charset="0"/>
              </a:rPr>
              <a:t>)</a:t>
            </a:r>
            <a:r>
              <a:rPr lang="en-US" altLang="en-US">
                <a:cs typeface="Times New Roman" panose="02020603050405020304" pitchFamily="18" charset="0"/>
              </a:rPr>
              <a:t> </a:t>
            </a:r>
            <a:br>
              <a:rPr lang="en-US" altLang="en-US">
                <a:cs typeface="Times New Roman" panose="02020603050405020304" pitchFamily="18" charset="0"/>
              </a:rPr>
            </a:br>
            <a:endParaRPr lang="el-GR" altLang="en-US">
              <a:cs typeface="Times New Roman" panose="02020603050405020304" pitchFamily="18" charset="0"/>
            </a:endParaRPr>
          </a:p>
          <a:p>
            <a:r>
              <a:rPr lang="en-US" altLang="en-US">
                <a:cs typeface="Times New Roman" panose="02020603050405020304" pitchFamily="18" charset="0"/>
              </a:rPr>
              <a:t>Brute force algorithm </a:t>
            </a:r>
            <a:br>
              <a:rPr lang="en-US" altLang="en-US">
                <a:cs typeface="Times New Roman" panose="02020603050405020304" pitchFamily="18" charset="0"/>
              </a:rPr>
            </a:br>
            <a:r>
              <a:rPr lang="en-US" altLang="en-US">
                <a:cs typeface="Times New Roman" panose="02020603050405020304" pitchFamily="18" charset="0"/>
              </a:rPr>
              <a:t>  Compare all pairs of elements</a:t>
            </a:r>
            <a:br>
              <a:rPr lang="en-US" altLang="en-US">
                <a:cs typeface="Times New Roman" panose="02020603050405020304" pitchFamily="18" charset="0"/>
              </a:rPr>
            </a:br>
            <a:br>
              <a:rPr lang="en-US" altLang="en-US">
                <a:cs typeface="Times New Roman" panose="02020603050405020304" pitchFamily="18" charset="0"/>
              </a:rPr>
            </a:br>
            <a:r>
              <a:rPr lang="en-US" altLang="en-US">
                <a:cs typeface="Times New Roman" panose="02020603050405020304" pitchFamily="18" charset="0"/>
              </a:rPr>
              <a:t>  Efficiency: O(</a:t>
            </a:r>
            <a:r>
              <a:rPr lang="en-US" altLang="en-US" i="1">
                <a:cs typeface="Times New Roman" panose="02020603050405020304" pitchFamily="18" charset="0"/>
              </a:rPr>
              <a:t>n</a:t>
            </a:r>
            <a:r>
              <a:rPr lang="en-US" altLang="en-US" baseline="30000">
                <a:cs typeface="Times New Roman" panose="02020603050405020304" pitchFamily="18" charset="0"/>
              </a:rPr>
              <a:t>2</a:t>
            </a:r>
            <a:r>
              <a:rPr lang="en-US" altLang="en-US">
                <a:cs typeface="Times New Roman" panose="02020603050405020304" pitchFamily="18" charset="0"/>
              </a:rPr>
              <a:t>)</a:t>
            </a:r>
            <a:r>
              <a:rPr lang="en-US" altLang="en-US" sz="2800">
                <a:cs typeface="Times New Roman" panose="02020603050405020304" pitchFamily="18" charset="0"/>
              </a:rPr>
              <a:t> </a:t>
            </a:r>
            <a:endParaRPr lang="en-US" altLang="en-US">
              <a:cs typeface="Times New Roman" panose="02020603050405020304" pitchFamily="18" charset="0"/>
            </a:endParaRPr>
          </a:p>
          <a:p>
            <a:pPr>
              <a:buFont typeface="Monotype Sorts" panose="05010101010101010101" pitchFamily="2" charset="2"/>
              <a:buNone/>
            </a:pPr>
            <a:endParaRPr lang="en-US" altLang="en-US">
              <a:cs typeface="Times New Roman" panose="02020603050405020304" pitchFamily="18" charset="0"/>
            </a:endParaRPr>
          </a:p>
          <a:p>
            <a:r>
              <a:rPr lang="en-US" altLang="en-US">
                <a:cs typeface="Times New Roman" panose="02020603050405020304" pitchFamily="18" charset="0"/>
              </a:rPr>
              <a:t>Another algorithm?  Hashing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D3A3556-5744-991F-EBD4-EC4D85598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A. Levitin “Introduction to the Design &amp; Analysis of Algorithms,” 3rd ed., Ch. 6 ©2012 Pearson Education, Inc. Upper Saddle River, NJ. All Rights Reserved. </a:t>
            </a:r>
          </a:p>
        </p:txBody>
      </p:sp>
      <p:sp>
        <p:nvSpPr>
          <p:cNvPr id="416770" name="Rectangle 2">
            <a:extLst>
              <a:ext uri="{FF2B5EF4-FFF2-40B4-BE49-F238E27FC236}">
                <a16:creationId xmlns:a16="http://schemas.microsoft.com/office/drawing/2014/main" id="{5F6A756E-B0A5-0713-2C70-486CB2DC30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686800" cy="838200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r>
              <a:rPr lang="en-US" altLang="en-US" sz="3200"/>
              <a:t>Instance simplification </a:t>
            </a:r>
            <a:r>
              <a:rPr lang="en-US" altLang="en-US" sz="3200">
                <a:cs typeface="Times New Roman" panose="02020603050405020304" pitchFamily="18" charset="0"/>
              </a:rPr>
              <a:t>– Gaussian Elimination</a:t>
            </a:r>
          </a:p>
        </p:txBody>
      </p:sp>
      <p:sp>
        <p:nvSpPr>
          <p:cNvPr id="416771" name="Rectangle 3">
            <a:extLst>
              <a:ext uri="{FF2B5EF4-FFF2-40B4-BE49-F238E27FC236}">
                <a16:creationId xmlns:a16="http://schemas.microsoft.com/office/drawing/2014/main" id="{B48ED460-8EBC-C4C9-6776-1B63977C48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686800" cy="5943600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0" indent="0">
              <a:buFont typeface="Monotype Sorts" panose="05010101010101010101" pitchFamily="2" charset="2"/>
              <a:buNone/>
            </a:pPr>
            <a:r>
              <a:rPr lang="en-US" altLang="en-US"/>
              <a:t>Given: A system of </a:t>
            </a:r>
            <a:r>
              <a:rPr lang="en-US" altLang="en-US" i="1"/>
              <a:t>n</a:t>
            </a:r>
            <a:r>
              <a:rPr lang="en-US" altLang="en-US"/>
              <a:t> linear equations in </a:t>
            </a:r>
            <a:r>
              <a:rPr lang="en-US" altLang="en-US" i="1"/>
              <a:t>n </a:t>
            </a:r>
            <a:r>
              <a:rPr lang="en-US" altLang="en-US"/>
              <a:t>unknowns with an arbitrary coefficient matrix.</a:t>
            </a:r>
            <a:br>
              <a:rPr lang="en-US" altLang="en-US"/>
            </a:br>
            <a:br>
              <a:rPr lang="en-US" altLang="en-US"/>
            </a:br>
            <a:r>
              <a:rPr lang="en-US" altLang="en-US"/>
              <a:t>Transform to: An equivalent system of </a:t>
            </a:r>
            <a:r>
              <a:rPr lang="en-US" altLang="en-US" i="1"/>
              <a:t>n</a:t>
            </a:r>
            <a:r>
              <a:rPr lang="en-US" altLang="en-US"/>
              <a:t> linear equations in </a:t>
            </a:r>
            <a:r>
              <a:rPr lang="en-US" altLang="en-US" i="1"/>
              <a:t>n </a:t>
            </a:r>
            <a:r>
              <a:rPr lang="en-US" altLang="en-US"/>
              <a:t>unknowns with an upper triangular coefficient matrix.</a:t>
            </a:r>
            <a:br>
              <a:rPr lang="en-US" altLang="en-US"/>
            </a:br>
            <a:r>
              <a:rPr lang="en-US" altLang="en-US"/>
              <a:t> </a:t>
            </a:r>
            <a:br>
              <a:rPr lang="en-US" altLang="en-US"/>
            </a:br>
            <a:r>
              <a:rPr lang="en-US" altLang="en-US"/>
              <a:t>Solve the latter by substitutions starting with the last equation  and moving up to the first one.</a:t>
            </a:r>
            <a:br>
              <a:rPr lang="en-US" altLang="en-US"/>
            </a:br>
            <a:br>
              <a:rPr lang="en-US" altLang="en-US"/>
            </a:br>
            <a:r>
              <a:rPr lang="en-US" altLang="en-US" i="1"/>
              <a:t>a</a:t>
            </a:r>
            <a:r>
              <a:rPr lang="en-US" altLang="en-US" baseline="-25000"/>
              <a:t>11</a:t>
            </a:r>
            <a:r>
              <a:rPr lang="en-US" altLang="en-US" i="1"/>
              <a:t>x</a:t>
            </a:r>
            <a:r>
              <a:rPr lang="en-US" altLang="en-US" baseline="-25000"/>
              <a:t>1 </a:t>
            </a:r>
            <a:r>
              <a:rPr lang="en-US" altLang="en-US"/>
              <a:t>+ </a:t>
            </a:r>
            <a:r>
              <a:rPr lang="en-US" altLang="en-US" i="1"/>
              <a:t>a</a:t>
            </a:r>
            <a:r>
              <a:rPr lang="en-US" altLang="en-US" baseline="-25000"/>
              <a:t>12</a:t>
            </a:r>
            <a:r>
              <a:rPr lang="en-US" altLang="en-US" i="1"/>
              <a:t>x</a:t>
            </a:r>
            <a:r>
              <a:rPr lang="en-US" altLang="en-US" baseline="-25000"/>
              <a:t>2 </a:t>
            </a:r>
            <a:r>
              <a:rPr lang="en-US" altLang="en-US"/>
              <a:t>+ …  + </a:t>
            </a:r>
            <a:r>
              <a:rPr lang="en-US" altLang="en-US" i="1"/>
              <a:t>a</a:t>
            </a:r>
            <a:r>
              <a:rPr lang="en-US" altLang="en-US" baseline="-25000"/>
              <a:t>1</a:t>
            </a:r>
            <a:r>
              <a:rPr lang="en-US" altLang="en-US" i="1" baseline="-25000"/>
              <a:t>n</a:t>
            </a:r>
            <a:r>
              <a:rPr lang="en-US" altLang="en-US" i="1"/>
              <a:t>x</a:t>
            </a:r>
            <a:r>
              <a:rPr lang="en-US" altLang="en-US" i="1" baseline="-25000"/>
              <a:t>n</a:t>
            </a:r>
            <a:r>
              <a:rPr lang="en-US" altLang="en-US"/>
              <a:t> =</a:t>
            </a:r>
            <a:r>
              <a:rPr lang="en-US" altLang="en-US" i="1"/>
              <a:t>  b</a:t>
            </a:r>
            <a:r>
              <a:rPr lang="en-US" altLang="en-US" baseline="-25000"/>
              <a:t>1               </a:t>
            </a:r>
            <a:r>
              <a:rPr lang="en-US" altLang="en-US"/>
              <a:t> </a:t>
            </a:r>
            <a:r>
              <a:rPr lang="en-US" altLang="en-US" i="1"/>
              <a:t>a</a:t>
            </a:r>
            <a:r>
              <a:rPr lang="en-US" altLang="en-US" baseline="-25000"/>
              <a:t>1,1</a:t>
            </a:r>
            <a:r>
              <a:rPr lang="en-US" altLang="en-US" i="1"/>
              <a:t>x</a:t>
            </a:r>
            <a:r>
              <a:rPr lang="en-US" altLang="en-US" baseline="-25000"/>
              <a:t>1</a:t>
            </a:r>
            <a:r>
              <a:rPr lang="en-US" altLang="en-US"/>
              <a:t>+ </a:t>
            </a:r>
            <a:r>
              <a:rPr lang="en-US" altLang="en-US" i="1"/>
              <a:t>a</a:t>
            </a:r>
            <a:r>
              <a:rPr lang="en-US" altLang="en-US" baseline="-25000"/>
              <a:t>12</a:t>
            </a:r>
            <a:r>
              <a:rPr lang="en-US" altLang="en-US" i="1"/>
              <a:t>x</a:t>
            </a:r>
            <a:r>
              <a:rPr lang="en-US" altLang="en-US" baseline="-25000"/>
              <a:t>2 </a:t>
            </a:r>
            <a:r>
              <a:rPr lang="en-US" altLang="en-US"/>
              <a:t>+ …  + </a:t>
            </a:r>
            <a:r>
              <a:rPr lang="en-US" altLang="en-US" i="1"/>
              <a:t>a</a:t>
            </a:r>
            <a:r>
              <a:rPr lang="en-US" altLang="en-US" baseline="-25000"/>
              <a:t>1</a:t>
            </a:r>
            <a:r>
              <a:rPr lang="en-US" altLang="en-US" i="1" baseline="-25000"/>
              <a:t>n</a:t>
            </a:r>
            <a:r>
              <a:rPr lang="en-US" altLang="en-US" i="1"/>
              <a:t>x</a:t>
            </a:r>
            <a:r>
              <a:rPr lang="en-US" altLang="en-US" i="1" baseline="-25000"/>
              <a:t>n</a:t>
            </a:r>
            <a:r>
              <a:rPr lang="en-US" altLang="en-US"/>
              <a:t> =</a:t>
            </a:r>
            <a:r>
              <a:rPr lang="en-US" altLang="en-US" i="1"/>
              <a:t> b</a:t>
            </a:r>
            <a:r>
              <a:rPr lang="en-US" altLang="en-US" baseline="-25000"/>
              <a:t>1</a:t>
            </a:r>
            <a:r>
              <a:rPr lang="en-US" altLang="en-US"/>
              <a:t> </a:t>
            </a:r>
            <a:endParaRPr lang="en-US" altLang="en-US" i="1" baseline="-25000"/>
          </a:p>
          <a:p>
            <a:pPr marL="0" indent="0">
              <a:buFont typeface="Monotype Sorts" panose="05010101010101010101" pitchFamily="2" charset="2"/>
              <a:buNone/>
            </a:pPr>
            <a:r>
              <a:rPr lang="en-US" altLang="en-US" i="1"/>
              <a:t>a</a:t>
            </a:r>
            <a:r>
              <a:rPr lang="en-US" altLang="en-US" baseline="-25000"/>
              <a:t>21</a:t>
            </a:r>
            <a:r>
              <a:rPr lang="en-US" altLang="en-US" i="1"/>
              <a:t>x</a:t>
            </a:r>
            <a:r>
              <a:rPr lang="en-US" altLang="en-US" baseline="-25000"/>
              <a:t>1</a:t>
            </a:r>
            <a:r>
              <a:rPr lang="en-US" altLang="en-US"/>
              <a:t> + </a:t>
            </a:r>
            <a:r>
              <a:rPr lang="en-US" altLang="en-US" i="1"/>
              <a:t>a</a:t>
            </a:r>
            <a:r>
              <a:rPr lang="en-US" altLang="en-US" baseline="-25000"/>
              <a:t>22</a:t>
            </a:r>
            <a:r>
              <a:rPr lang="en-US" altLang="en-US" i="1"/>
              <a:t>x</a:t>
            </a:r>
            <a:r>
              <a:rPr lang="en-US" altLang="en-US" baseline="-25000"/>
              <a:t>2 </a:t>
            </a:r>
            <a:r>
              <a:rPr lang="en-US" altLang="en-US"/>
              <a:t>+ …  + </a:t>
            </a:r>
            <a:r>
              <a:rPr lang="en-US" altLang="en-US" i="1"/>
              <a:t>a</a:t>
            </a:r>
            <a:r>
              <a:rPr lang="en-US" altLang="en-US" baseline="-25000"/>
              <a:t>2</a:t>
            </a:r>
            <a:r>
              <a:rPr lang="en-US" altLang="en-US" i="1" baseline="-25000"/>
              <a:t>n</a:t>
            </a:r>
            <a:r>
              <a:rPr lang="en-US" altLang="en-US" i="1"/>
              <a:t>x</a:t>
            </a:r>
            <a:r>
              <a:rPr lang="en-US" altLang="en-US" i="1" baseline="-25000"/>
              <a:t>n</a:t>
            </a:r>
            <a:r>
              <a:rPr lang="en-US" altLang="en-US"/>
              <a:t> =</a:t>
            </a:r>
            <a:r>
              <a:rPr lang="en-US" altLang="en-US" i="1"/>
              <a:t>  b</a:t>
            </a:r>
            <a:r>
              <a:rPr lang="en-US" altLang="en-US" baseline="-25000"/>
              <a:t>2                  </a:t>
            </a:r>
            <a:r>
              <a:rPr lang="en-US" altLang="en-US"/>
              <a:t>           </a:t>
            </a:r>
            <a:r>
              <a:rPr lang="en-US" altLang="en-US" i="1"/>
              <a:t>a</a:t>
            </a:r>
            <a:r>
              <a:rPr lang="en-US" altLang="en-US" baseline="-25000"/>
              <a:t>22</a:t>
            </a:r>
            <a:r>
              <a:rPr lang="en-US" altLang="en-US" i="1"/>
              <a:t>x</a:t>
            </a:r>
            <a:r>
              <a:rPr lang="en-US" altLang="en-US" baseline="-25000"/>
              <a:t>2 </a:t>
            </a:r>
            <a:r>
              <a:rPr lang="en-US" altLang="en-US"/>
              <a:t>+ …  + </a:t>
            </a:r>
            <a:r>
              <a:rPr lang="en-US" altLang="en-US" i="1"/>
              <a:t>a</a:t>
            </a:r>
            <a:r>
              <a:rPr lang="en-US" altLang="en-US" baseline="-25000"/>
              <a:t>2</a:t>
            </a:r>
            <a:r>
              <a:rPr lang="en-US" altLang="en-US" i="1" baseline="-25000"/>
              <a:t>n</a:t>
            </a:r>
            <a:r>
              <a:rPr lang="en-US" altLang="en-US" i="1"/>
              <a:t>x</a:t>
            </a:r>
            <a:r>
              <a:rPr lang="en-US" altLang="en-US" i="1" baseline="-25000"/>
              <a:t>n</a:t>
            </a:r>
            <a:r>
              <a:rPr lang="en-US" altLang="en-US"/>
              <a:t> =</a:t>
            </a:r>
            <a:r>
              <a:rPr lang="en-US" altLang="en-US" i="1"/>
              <a:t> b</a:t>
            </a:r>
            <a:r>
              <a:rPr lang="en-US" altLang="en-US" baseline="-25000"/>
              <a:t>2</a:t>
            </a:r>
          </a:p>
          <a:p>
            <a:pPr marL="0" indent="0">
              <a:buFont typeface="Monotype Sorts" panose="05010101010101010101" pitchFamily="2" charset="2"/>
              <a:buNone/>
            </a:pPr>
            <a:r>
              <a:rPr lang="en-US" altLang="en-US" baseline="-25000"/>
              <a:t>				             </a:t>
            </a:r>
          </a:p>
          <a:p>
            <a:pPr marL="0" indent="0">
              <a:buFont typeface="Monotype Sorts" panose="05010101010101010101" pitchFamily="2" charset="2"/>
              <a:buNone/>
            </a:pPr>
            <a:endParaRPr lang="en-US" altLang="en-US" baseline="-25000"/>
          </a:p>
          <a:p>
            <a:pPr marL="0" indent="0">
              <a:buFont typeface="Monotype Sorts" panose="05010101010101010101" pitchFamily="2" charset="2"/>
              <a:buNone/>
            </a:pPr>
            <a:endParaRPr lang="en-US" altLang="en-US" baseline="-25000"/>
          </a:p>
          <a:p>
            <a:pPr marL="0" indent="0">
              <a:buFont typeface="Monotype Sorts" panose="05010101010101010101" pitchFamily="2" charset="2"/>
              <a:buNone/>
            </a:pPr>
            <a:r>
              <a:rPr lang="en-US" altLang="en-US" i="1"/>
              <a:t>a</a:t>
            </a:r>
            <a:r>
              <a:rPr lang="en-US" altLang="en-US" i="1" baseline="-25000"/>
              <a:t>n</a:t>
            </a:r>
            <a:r>
              <a:rPr lang="en-US" altLang="en-US" baseline="-25000"/>
              <a:t>1</a:t>
            </a:r>
            <a:r>
              <a:rPr lang="en-US" altLang="en-US" i="1"/>
              <a:t>x</a:t>
            </a:r>
            <a:r>
              <a:rPr lang="en-US" altLang="en-US" baseline="-25000"/>
              <a:t>1</a:t>
            </a:r>
            <a:r>
              <a:rPr lang="en-US" altLang="en-US"/>
              <a:t> + </a:t>
            </a:r>
            <a:r>
              <a:rPr lang="en-US" altLang="en-US" i="1"/>
              <a:t>a</a:t>
            </a:r>
            <a:r>
              <a:rPr lang="en-US" altLang="en-US" i="1" baseline="-25000"/>
              <a:t>n</a:t>
            </a:r>
            <a:r>
              <a:rPr lang="en-US" altLang="en-US" baseline="-25000"/>
              <a:t>2</a:t>
            </a:r>
            <a:r>
              <a:rPr lang="en-US" altLang="en-US" i="1"/>
              <a:t>x</a:t>
            </a:r>
            <a:r>
              <a:rPr lang="en-US" altLang="en-US" baseline="-25000"/>
              <a:t>2  </a:t>
            </a:r>
            <a:r>
              <a:rPr lang="en-US" altLang="en-US"/>
              <a:t>+ …   + </a:t>
            </a:r>
            <a:r>
              <a:rPr lang="en-US" altLang="en-US" i="1"/>
              <a:t>a</a:t>
            </a:r>
            <a:r>
              <a:rPr lang="en-US" altLang="en-US" i="1" baseline="-25000"/>
              <a:t>nn</a:t>
            </a:r>
            <a:r>
              <a:rPr lang="en-US" altLang="en-US" i="1"/>
              <a:t>x</a:t>
            </a:r>
            <a:r>
              <a:rPr lang="en-US" altLang="en-US" i="1" baseline="-25000"/>
              <a:t>n</a:t>
            </a:r>
            <a:r>
              <a:rPr lang="en-US" altLang="en-US"/>
              <a:t> =</a:t>
            </a:r>
            <a:r>
              <a:rPr lang="en-US" altLang="en-US" i="1"/>
              <a:t> b</a:t>
            </a:r>
            <a:r>
              <a:rPr lang="en-US" altLang="en-US" i="1" baseline="-25000"/>
              <a:t>n			               </a:t>
            </a:r>
            <a:r>
              <a:rPr lang="en-US" altLang="en-US" i="1"/>
              <a:t>a</a:t>
            </a:r>
            <a:r>
              <a:rPr lang="en-US" altLang="en-US" i="1" baseline="-25000"/>
              <a:t>nn</a:t>
            </a:r>
            <a:r>
              <a:rPr lang="en-US" altLang="en-US" i="1"/>
              <a:t>x</a:t>
            </a:r>
            <a:r>
              <a:rPr lang="en-US" altLang="en-US" i="1" baseline="-25000"/>
              <a:t>n</a:t>
            </a:r>
            <a:r>
              <a:rPr lang="en-US" altLang="en-US"/>
              <a:t> =</a:t>
            </a:r>
            <a:r>
              <a:rPr lang="en-US" altLang="en-US" i="1"/>
              <a:t> b</a:t>
            </a:r>
            <a:r>
              <a:rPr lang="en-US" altLang="en-US" i="1" baseline="-25000"/>
              <a:t>n</a:t>
            </a:r>
            <a:r>
              <a:rPr lang="en-US" altLang="en-US" baseline="-25000"/>
              <a:t> </a:t>
            </a:r>
          </a:p>
        </p:txBody>
      </p:sp>
      <p:sp>
        <p:nvSpPr>
          <p:cNvPr id="416774" name="Line 6">
            <a:extLst>
              <a:ext uri="{FF2B5EF4-FFF2-40B4-BE49-F238E27FC236}">
                <a16:creationId xmlns:a16="http://schemas.microsoft.com/office/drawing/2014/main" id="{5455722B-713D-E4C9-ACA9-77C5193841F3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5800" y="5715000"/>
            <a:ext cx="9144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C71F939-2C15-768C-090F-2F5469315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A. Levitin “Introduction to the Design &amp; Analysis of Algorithms,” 3rd ed., Ch. 6 ©2012 Pearson Education, Inc. Upper Saddle River, NJ. All Rights Reserved. </a:t>
            </a:r>
          </a:p>
        </p:txBody>
      </p:sp>
      <p:sp>
        <p:nvSpPr>
          <p:cNvPr id="387074" name="Rectangle 2">
            <a:extLst>
              <a:ext uri="{FF2B5EF4-FFF2-40B4-BE49-F238E27FC236}">
                <a16:creationId xmlns:a16="http://schemas.microsoft.com/office/drawing/2014/main" id="{AA9B9195-1002-561C-272B-A63D625726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7924800" cy="533400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r>
              <a:rPr lang="en-US" altLang="en-US"/>
              <a:t>Gaussian Elimination (cont.)</a:t>
            </a:r>
          </a:p>
        </p:txBody>
      </p:sp>
      <p:sp>
        <p:nvSpPr>
          <p:cNvPr id="387075" name="Rectangle 3">
            <a:extLst>
              <a:ext uri="{FF2B5EF4-FFF2-40B4-BE49-F238E27FC236}">
                <a16:creationId xmlns:a16="http://schemas.microsoft.com/office/drawing/2014/main" id="{65B89D39-C171-25A2-0E0E-23AAF06E51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143000"/>
            <a:ext cx="8610600" cy="5715000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0" indent="0">
              <a:buFont typeface="Monotype Sorts" panose="05010101010101010101" pitchFamily="2" charset="2"/>
              <a:buNone/>
            </a:pPr>
            <a:r>
              <a:rPr lang="en-US" altLang="en-US"/>
              <a:t>The transformation is accomplished by a sequence of elementary operations on the system’s coefficient matrix  (which don’t change the system’s solution):</a:t>
            </a:r>
            <a:br>
              <a:rPr lang="en-US" altLang="en-US"/>
            </a:br>
            <a:br>
              <a:rPr lang="en-US" altLang="en-US"/>
            </a:br>
            <a:r>
              <a:rPr lang="en-US" altLang="en-US"/>
              <a:t> </a:t>
            </a:r>
            <a:r>
              <a:rPr lang="en-US" altLang="en-US" b="0"/>
              <a:t>for</a:t>
            </a:r>
            <a:r>
              <a:rPr lang="en-US" altLang="en-US" b="0" i="1"/>
              <a:t> </a:t>
            </a:r>
            <a:r>
              <a:rPr lang="en-US" altLang="en-US" i="1"/>
              <a:t>i </a:t>
            </a:r>
            <a:r>
              <a:rPr lang="en-US" altLang="en-US" i="1">
                <a:cs typeface="Times New Roman" panose="02020603050405020304" pitchFamily="18" charset="0"/>
              </a:rPr>
              <a:t>←</a:t>
            </a:r>
            <a:r>
              <a:rPr lang="en-US" altLang="en-US"/>
              <a:t>1 to </a:t>
            </a:r>
            <a:r>
              <a:rPr lang="en-US" altLang="en-US" i="1"/>
              <a:t>n-</a:t>
            </a:r>
            <a:r>
              <a:rPr lang="en-US" altLang="en-US"/>
              <a:t>1 </a:t>
            </a:r>
            <a:r>
              <a:rPr lang="en-US" altLang="en-US" b="0"/>
              <a:t>do</a:t>
            </a:r>
            <a:br>
              <a:rPr lang="en-US" altLang="en-US" b="0"/>
            </a:br>
            <a:r>
              <a:rPr lang="en-US" altLang="en-US" b="0"/>
              <a:t>       </a:t>
            </a:r>
            <a:r>
              <a:rPr lang="en-US" altLang="en-US"/>
              <a:t>replace each of the subsequent rows (i.e., rows </a:t>
            </a:r>
            <a:r>
              <a:rPr lang="en-US" altLang="en-US" i="1"/>
              <a:t>i</a:t>
            </a:r>
            <a:r>
              <a:rPr lang="en-US" altLang="en-US"/>
              <a:t>+1, …, </a:t>
            </a:r>
            <a:r>
              <a:rPr lang="en-US" altLang="en-US" i="1"/>
              <a:t>n</a:t>
            </a:r>
            <a:r>
              <a:rPr lang="en-US" altLang="en-US"/>
              <a:t>) by </a:t>
            </a:r>
            <a:br>
              <a:rPr lang="en-US" altLang="en-US"/>
            </a:br>
            <a:r>
              <a:rPr lang="en-US" altLang="en-US"/>
              <a:t>       a  difference between that row and an appropriate multiple </a:t>
            </a:r>
            <a:br>
              <a:rPr lang="en-US" altLang="en-US"/>
            </a:br>
            <a:r>
              <a:rPr lang="en-US" altLang="en-US"/>
              <a:t>       of the </a:t>
            </a:r>
            <a:r>
              <a:rPr lang="en-US" altLang="en-US" i="1"/>
              <a:t>i-</a:t>
            </a:r>
            <a:r>
              <a:rPr lang="en-US" altLang="en-US"/>
              <a:t>th row to make the new coefficient in the </a:t>
            </a:r>
            <a:r>
              <a:rPr lang="en-US" altLang="en-US" i="1"/>
              <a:t>i-</a:t>
            </a:r>
            <a:r>
              <a:rPr lang="en-US" altLang="en-US"/>
              <a:t>th</a:t>
            </a:r>
            <a:r>
              <a:rPr lang="en-US" altLang="en-US" i="1"/>
              <a:t> </a:t>
            </a:r>
            <a:r>
              <a:rPr lang="en-US" altLang="en-US"/>
              <a:t>column </a:t>
            </a:r>
            <a:br>
              <a:rPr lang="en-US" altLang="en-US"/>
            </a:br>
            <a:r>
              <a:rPr lang="en-US" altLang="en-US"/>
              <a:t>       of that row 0</a:t>
            </a:r>
            <a:br>
              <a:rPr lang="en-US" altLang="en-US"/>
            </a:br>
            <a:br>
              <a:rPr lang="en-US" altLang="en-US"/>
            </a:br>
            <a:endParaRPr lang="en-US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717DB125-4223-9B0B-E93B-9AFAAD3FC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A. Levitin “Introduction to the Design &amp; Analysis of Algorithms,” 3rd ed., Ch. 6 ©2012 Pearson Education, Inc. Upper Saddle River, NJ. All Rights Reserved. </a:t>
            </a:r>
          </a:p>
        </p:txBody>
      </p:sp>
      <p:sp>
        <p:nvSpPr>
          <p:cNvPr id="389122" name="Rectangle 2">
            <a:extLst>
              <a:ext uri="{FF2B5EF4-FFF2-40B4-BE49-F238E27FC236}">
                <a16:creationId xmlns:a16="http://schemas.microsoft.com/office/drawing/2014/main" id="{70930D92-8765-E819-EF82-61CBE656F1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7924800" cy="533400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r>
              <a:rPr lang="en-US" altLang="en-US"/>
              <a:t>Example of Gaussian Elimination</a:t>
            </a:r>
          </a:p>
        </p:txBody>
      </p:sp>
      <p:sp>
        <p:nvSpPr>
          <p:cNvPr id="389123" name="Rectangle 3">
            <a:extLst>
              <a:ext uri="{FF2B5EF4-FFF2-40B4-BE49-F238E27FC236}">
                <a16:creationId xmlns:a16="http://schemas.microsoft.com/office/drawing/2014/main" id="{1DB4C8E0-DF04-3764-CFDB-C4B7BC76D7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143000"/>
            <a:ext cx="8609013" cy="5715000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0" indent="0">
              <a:lnSpc>
                <a:spcPct val="80000"/>
              </a:lnSpc>
              <a:buFont typeface="Monotype Sorts" panose="05010101010101010101" pitchFamily="2" charset="2"/>
              <a:buNone/>
            </a:pPr>
            <a:r>
              <a:rPr lang="en-US" altLang="en-US"/>
              <a:t>Solve        2</a:t>
            </a:r>
            <a:r>
              <a:rPr lang="en-US" altLang="en-US" i="1"/>
              <a:t>x</a:t>
            </a:r>
            <a:r>
              <a:rPr lang="en-US" altLang="en-US" baseline="-25000"/>
              <a:t>1</a:t>
            </a:r>
            <a:r>
              <a:rPr lang="en-US" altLang="en-US"/>
              <a:t> - 4</a:t>
            </a:r>
            <a:r>
              <a:rPr lang="en-US" altLang="en-US" i="1"/>
              <a:t>x</a:t>
            </a:r>
            <a:r>
              <a:rPr lang="en-US" altLang="en-US" baseline="-25000"/>
              <a:t>2 </a:t>
            </a:r>
            <a:r>
              <a:rPr lang="en-US" altLang="en-US"/>
              <a:t> + </a:t>
            </a:r>
            <a:r>
              <a:rPr lang="en-US" altLang="en-US" i="1"/>
              <a:t>x</a:t>
            </a:r>
            <a:r>
              <a:rPr lang="en-US" altLang="en-US" baseline="-25000"/>
              <a:t>3 </a:t>
            </a:r>
            <a:r>
              <a:rPr lang="en-US" altLang="en-US"/>
              <a:t>=   6  			        </a:t>
            </a:r>
            <a:br>
              <a:rPr lang="en-US" altLang="en-US"/>
            </a:br>
            <a:r>
              <a:rPr lang="en-US" altLang="en-US"/>
              <a:t>                 3</a:t>
            </a:r>
            <a:r>
              <a:rPr lang="en-US" altLang="en-US" i="1"/>
              <a:t>x</a:t>
            </a:r>
            <a:r>
              <a:rPr lang="en-US" altLang="en-US" baseline="-25000"/>
              <a:t>1</a:t>
            </a:r>
            <a:r>
              <a:rPr lang="en-US" altLang="en-US"/>
              <a:t> -   </a:t>
            </a:r>
            <a:r>
              <a:rPr lang="en-US" altLang="en-US" i="1"/>
              <a:t>x</a:t>
            </a:r>
            <a:r>
              <a:rPr lang="en-US" altLang="en-US" baseline="-25000"/>
              <a:t>2    </a:t>
            </a:r>
            <a:r>
              <a:rPr lang="en-US" altLang="en-US"/>
              <a:t>+ </a:t>
            </a:r>
            <a:r>
              <a:rPr lang="en-US" altLang="en-US" i="1"/>
              <a:t>x</a:t>
            </a:r>
            <a:r>
              <a:rPr lang="en-US" altLang="en-US" baseline="-25000"/>
              <a:t>3 </a:t>
            </a:r>
            <a:r>
              <a:rPr lang="en-US" altLang="en-US"/>
              <a:t>= 11</a:t>
            </a:r>
            <a:br>
              <a:rPr lang="en-US" altLang="en-US"/>
            </a:br>
            <a:r>
              <a:rPr lang="en-US" altLang="en-US"/>
              <a:t>                   </a:t>
            </a:r>
            <a:r>
              <a:rPr lang="en-US" altLang="en-US" i="1"/>
              <a:t>x</a:t>
            </a:r>
            <a:r>
              <a:rPr lang="en-US" altLang="en-US" baseline="-25000"/>
              <a:t>1</a:t>
            </a:r>
            <a:r>
              <a:rPr lang="en-US" altLang="en-US"/>
              <a:t> +  </a:t>
            </a:r>
            <a:r>
              <a:rPr lang="en-US" altLang="en-US" i="1"/>
              <a:t>x</a:t>
            </a:r>
            <a:r>
              <a:rPr lang="en-US" altLang="en-US" baseline="-25000"/>
              <a:t>2    </a:t>
            </a:r>
            <a:r>
              <a:rPr lang="en-US" altLang="en-US"/>
              <a:t>-  </a:t>
            </a:r>
            <a:r>
              <a:rPr lang="en-US" altLang="en-US" i="1"/>
              <a:t>x</a:t>
            </a:r>
            <a:r>
              <a:rPr lang="en-US" altLang="en-US" baseline="-25000"/>
              <a:t>3 </a:t>
            </a:r>
            <a:r>
              <a:rPr lang="en-US" altLang="en-US"/>
              <a:t>= -3</a:t>
            </a:r>
            <a:r>
              <a:rPr lang="en-US" altLang="en-US" sz="2000"/>
              <a:t> </a:t>
            </a:r>
            <a:br>
              <a:rPr lang="en-US" altLang="en-US" sz="2000"/>
            </a:br>
            <a:br>
              <a:rPr lang="en-US" altLang="en-US" sz="2000"/>
            </a:br>
            <a:r>
              <a:rPr lang="en-US" altLang="en-US"/>
              <a:t>Gaussian elimination</a:t>
            </a:r>
          </a:p>
          <a:p>
            <a:pPr marL="0" indent="0">
              <a:lnSpc>
                <a:spcPct val="80000"/>
              </a:lnSpc>
              <a:buFont typeface="Monotype Sorts" panose="05010101010101010101" pitchFamily="2" charset="2"/>
              <a:buNone/>
            </a:pPr>
            <a:r>
              <a:rPr lang="en-US" altLang="en-US"/>
              <a:t>  2</a:t>
            </a:r>
            <a:r>
              <a:rPr lang="en-US" altLang="en-US" i="1"/>
              <a:t> </a:t>
            </a:r>
            <a:r>
              <a:rPr lang="en-US" altLang="en-US"/>
              <a:t> -4</a:t>
            </a:r>
            <a:r>
              <a:rPr lang="en-US" altLang="en-US" baseline="-25000"/>
              <a:t> </a:t>
            </a:r>
            <a:r>
              <a:rPr lang="en-US" altLang="en-US"/>
              <a:t>  1   6                                      2</a:t>
            </a:r>
            <a:r>
              <a:rPr lang="en-US" altLang="en-US" i="1"/>
              <a:t> </a:t>
            </a:r>
            <a:r>
              <a:rPr lang="en-US" altLang="en-US"/>
              <a:t> -4</a:t>
            </a:r>
            <a:r>
              <a:rPr lang="en-US" altLang="en-US" baseline="-25000"/>
              <a:t> </a:t>
            </a:r>
            <a:r>
              <a:rPr lang="en-US" altLang="en-US"/>
              <a:t>    1</a:t>
            </a:r>
            <a:r>
              <a:rPr lang="en-US" altLang="en-US" baseline="-25000"/>
              <a:t> </a:t>
            </a:r>
            <a:r>
              <a:rPr lang="en-US" altLang="en-US"/>
              <a:t>   6 </a:t>
            </a:r>
          </a:p>
          <a:p>
            <a:pPr marL="0" indent="0">
              <a:lnSpc>
                <a:spcPct val="80000"/>
              </a:lnSpc>
              <a:buFont typeface="Monotype Sorts" panose="05010101010101010101" pitchFamily="2" charset="2"/>
              <a:buNone/>
            </a:pPr>
            <a:r>
              <a:rPr lang="en-US" altLang="en-US"/>
              <a:t>  3  -1   1  11  row2 – (3/2)*row1    0   5  -1/2   2 </a:t>
            </a:r>
          </a:p>
          <a:p>
            <a:pPr marL="0" indent="0">
              <a:lnSpc>
                <a:spcPct val="80000"/>
              </a:lnSpc>
              <a:buFont typeface="Monotype Sorts" panose="05010101010101010101" pitchFamily="2" charset="2"/>
              <a:buNone/>
            </a:pPr>
            <a:r>
              <a:rPr lang="en-US" altLang="en-US"/>
              <a:t>  1   1  -1 </a:t>
            </a:r>
            <a:r>
              <a:rPr lang="en-US" altLang="en-US" i="1"/>
              <a:t> </a:t>
            </a:r>
            <a:r>
              <a:rPr lang="en-US" altLang="en-US"/>
              <a:t>-3  row3 – (1/2)*row1     0   3  -3/2  -6  row3–(3/5)*row2</a:t>
            </a:r>
            <a:r>
              <a:rPr lang="en-US" altLang="en-US" sz="2000"/>
              <a:t>  </a:t>
            </a:r>
          </a:p>
          <a:p>
            <a:pPr marL="0" indent="0">
              <a:lnSpc>
                <a:spcPct val="80000"/>
              </a:lnSpc>
              <a:buFont typeface="Monotype Sorts" panose="05010101010101010101" pitchFamily="2" charset="2"/>
              <a:buNone/>
            </a:pPr>
            <a:endParaRPr lang="en-US" altLang="en-US" sz="2000"/>
          </a:p>
          <a:p>
            <a:pPr marL="0" indent="0">
              <a:lnSpc>
                <a:spcPct val="80000"/>
              </a:lnSpc>
              <a:buFont typeface="Monotype Sorts" panose="05010101010101010101" pitchFamily="2" charset="2"/>
              <a:buNone/>
            </a:pPr>
            <a:r>
              <a:rPr lang="en-US" altLang="en-US" sz="2000"/>
              <a:t>                                                                      </a:t>
            </a:r>
            <a:r>
              <a:rPr lang="en-US" altLang="en-US"/>
              <a:t>2</a:t>
            </a:r>
            <a:r>
              <a:rPr lang="en-US" altLang="en-US" i="1"/>
              <a:t> </a:t>
            </a:r>
            <a:r>
              <a:rPr lang="en-US" altLang="en-US"/>
              <a:t> -4</a:t>
            </a:r>
            <a:r>
              <a:rPr lang="en-US" altLang="en-US" baseline="-25000"/>
              <a:t> </a:t>
            </a:r>
            <a:r>
              <a:rPr lang="en-US" altLang="en-US"/>
              <a:t>    1</a:t>
            </a:r>
            <a:r>
              <a:rPr lang="en-US" altLang="en-US" baseline="-25000"/>
              <a:t> </a:t>
            </a:r>
            <a:r>
              <a:rPr lang="en-US" altLang="en-US"/>
              <a:t>    6</a:t>
            </a:r>
          </a:p>
          <a:p>
            <a:pPr marL="0" indent="0">
              <a:lnSpc>
                <a:spcPct val="80000"/>
              </a:lnSpc>
              <a:buFont typeface="Monotype Sorts" panose="05010101010101010101" pitchFamily="2" charset="2"/>
              <a:buNone/>
            </a:pPr>
            <a:r>
              <a:rPr lang="en-US" altLang="en-US"/>
              <a:t>                                                          0   5  -1/2    2</a:t>
            </a:r>
          </a:p>
          <a:p>
            <a:pPr marL="0" indent="0">
              <a:lnSpc>
                <a:spcPct val="80000"/>
              </a:lnSpc>
              <a:buFont typeface="Monotype Sorts" panose="05010101010101010101" pitchFamily="2" charset="2"/>
              <a:buNone/>
            </a:pPr>
            <a:r>
              <a:rPr lang="en-US" altLang="en-US"/>
              <a:t>                                                          0   0  -6/5 -36/5</a:t>
            </a:r>
          </a:p>
          <a:p>
            <a:pPr marL="0" indent="0">
              <a:lnSpc>
                <a:spcPct val="80000"/>
              </a:lnSpc>
              <a:buFont typeface="Monotype Sorts" panose="05010101010101010101" pitchFamily="2" charset="2"/>
              <a:buNone/>
            </a:pPr>
            <a:r>
              <a:rPr lang="en-US" altLang="en-US" sz="2000"/>
              <a:t> </a:t>
            </a:r>
            <a:r>
              <a:rPr lang="en-US" altLang="en-US"/>
              <a:t>Backward substitution</a:t>
            </a:r>
          </a:p>
          <a:p>
            <a:pPr marL="0" indent="0">
              <a:lnSpc>
                <a:spcPct val="80000"/>
              </a:lnSpc>
              <a:buFont typeface="Monotype Sorts" panose="05010101010101010101" pitchFamily="2" charset="2"/>
              <a:buNone/>
            </a:pPr>
            <a:r>
              <a:rPr lang="en-US" altLang="en-US" i="1"/>
              <a:t>                                                          x</a:t>
            </a:r>
            <a:r>
              <a:rPr lang="en-US" altLang="en-US" baseline="-25000"/>
              <a:t>3</a:t>
            </a:r>
            <a:r>
              <a:rPr lang="en-US" altLang="en-US"/>
              <a:t> = (-36/5) / (-6/5) = 6</a:t>
            </a:r>
          </a:p>
          <a:p>
            <a:pPr marL="0" indent="0">
              <a:lnSpc>
                <a:spcPct val="80000"/>
              </a:lnSpc>
              <a:buFont typeface="Monotype Sorts" panose="05010101010101010101" pitchFamily="2" charset="2"/>
              <a:buNone/>
            </a:pPr>
            <a:r>
              <a:rPr lang="en-US" altLang="en-US"/>
              <a:t>                                                          </a:t>
            </a:r>
            <a:r>
              <a:rPr lang="en-US" altLang="en-US" i="1"/>
              <a:t>x</a:t>
            </a:r>
            <a:r>
              <a:rPr lang="en-US" altLang="en-US" baseline="-25000"/>
              <a:t>2</a:t>
            </a:r>
            <a:r>
              <a:rPr lang="en-US" altLang="en-US"/>
              <a:t> = (2+(1/2)*6) / 5 = 1</a:t>
            </a:r>
          </a:p>
          <a:p>
            <a:pPr marL="0" indent="0">
              <a:lnSpc>
                <a:spcPct val="80000"/>
              </a:lnSpc>
              <a:buFont typeface="Monotype Sorts" panose="05010101010101010101" pitchFamily="2" charset="2"/>
              <a:buNone/>
            </a:pPr>
            <a:r>
              <a:rPr lang="en-US" altLang="en-US"/>
              <a:t>                                                          </a:t>
            </a:r>
            <a:r>
              <a:rPr lang="en-US" altLang="en-US" i="1"/>
              <a:t>x</a:t>
            </a:r>
            <a:r>
              <a:rPr lang="en-US" altLang="en-US" baseline="-25000"/>
              <a:t>1</a:t>
            </a:r>
            <a:r>
              <a:rPr lang="en-US" altLang="en-US"/>
              <a:t> = (6 – 6 + 4*1)/2 = 2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2031382-0336-9819-6335-2BF6BCE7C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A. Levitin “Introduction to the Design &amp; Analysis of Algorithms,” 3rd ed., Ch. 6 ©2012 Pearson Education, Inc. Upper Saddle River, NJ. All Rights Reserved. </a:t>
            </a:r>
          </a:p>
        </p:txBody>
      </p:sp>
      <p:sp>
        <p:nvSpPr>
          <p:cNvPr id="388098" name="Rectangle 2">
            <a:extLst>
              <a:ext uri="{FF2B5EF4-FFF2-40B4-BE49-F238E27FC236}">
                <a16:creationId xmlns:a16="http://schemas.microsoft.com/office/drawing/2014/main" id="{5B1ACC29-060A-AC5C-116B-962F6AD147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304800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r>
              <a:rPr lang="en-US" altLang="en-US" sz="3200"/>
              <a:t>Pseudocode and Efficiency of Gaussian Elimination</a:t>
            </a:r>
          </a:p>
        </p:txBody>
      </p:sp>
      <p:sp>
        <p:nvSpPr>
          <p:cNvPr id="388099" name="Rectangle 3">
            <a:extLst>
              <a:ext uri="{FF2B5EF4-FFF2-40B4-BE49-F238E27FC236}">
                <a16:creationId xmlns:a16="http://schemas.microsoft.com/office/drawing/2014/main" id="{6C69707E-92AE-FB7D-C80D-10AFB0DDBE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219200"/>
            <a:ext cx="8532813" cy="5638800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0" indent="0">
              <a:lnSpc>
                <a:spcPct val="90000"/>
              </a:lnSpc>
              <a:buFont typeface="Monotype Sorts" panose="05010101010101010101" pitchFamily="2" charset="2"/>
              <a:buNone/>
            </a:pPr>
            <a:r>
              <a:rPr lang="en-US" altLang="en-US"/>
              <a:t>Stage 1: Reduction to an upper-triangular matrix</a:t>
            </a:r>
          </a:p>
          <a:p>
            <a:pPr marL="0" indent="0">
              <a:lnSpc>
                <a:spcPct val="90000"/>
              </a:lnSpc>
              <a:buFont typeface="Monotype Sorts" panose="05010101010101010101" pitchFamily="2" charset="2"/>
              <a:buNone/>
            </a:pPr>
            <a:r>
              <a:rPr lang="en-US" altLang="en-US" b="0"/>
              <a:t>for</a:t>
            </a:r>
            <a:r>
              <a:rPr lang="en-US" altLang="en-US" b="0" i="1"/>
              <a:t> </a:t>
            </a:r>
            <a:r>
              <a:rPr lang="en-US" altLang="en-US" i="1"/>
              <a:t>i </a:t>
            </a:r>
            <a:r>
              <a:rPr lang="en-US" altLang="en-US">
                <a:cs typeface="Times New Roman" panose="02020603050405020304" pitchFamily="18" charset="0"/>
              </a:rPr>
              <a:t>←</a:t>
            </a:r>
            <a:r>
              <a:rPr lang="en-US" altLang="en-US"/>
              <a:t> 1 </a:t>
            </a:r>
            <a:r>
              <a:rPr lang="en-US" altLang="en-US" b="0"/>
              <a:t>to</a:t>
            </a:r>
            <a:r>
              <a:rPr lang="en-US" altLang="en-US"/>
              <a:t> </a:t>
            </a:r>
            <a:r>
              <a:rPr lang="en-US" altLang="en-US" i="1"/>
              <a:t>n-</a:t>
            </a:r>
            <a:r>
              <a:rPr lang="en-US" altLang="en-US"/>
              <a:t>1 </a:t>
            </a:r>
            <a:r>
              <a:rPr lang="en-US" altLang="en-US" b="0"/>
              <a:t>do</a:t>
            </a:r>
          </a:p>
          <a:p>
            <a:pPr marL="0" indent="0">
              <a:lnSpc>
                <a:spcPct val="90000"/>
              </a:lnSpc>
              <a:buFont typeface="Monotype Sorts" panose="05010101010101010101" pitchFamily="2" charset="2"/>
              <a:buNone/>
            </a:pPr>
            <a:r>
              <a:rPr lang="en-US" altLang="en-US" b="0"/>
              <a:t>     for</a:t>
            </a:r>
            <a:r>
              <a:rPr lang="en-US" altLang="en-US" b="0" i="1"/>
              <a:t> </a:t>
            </a:r>
            <a:r>
              <a:rPr lang="en-US" altLang="en-US" i="1"/>
              <a:t>j </a:t>
            </a:r>
            <a:r>
              <a:rPr lang="en-US" altLang="en-US">
                <a:cs typeface="Times New Roman" panose="02020603050405020304" pitchFamily="18" charset="0"/>
              </a:rPr>
              <a:t>←</a:t>
            </a:r>
            <a:r>
              <a:rPr lang="en-US" altLang="en-US"/>
              <a:t> </a:t>
            </a:r>
            <a:r>
              <a:rPr lang="en-US" altLang="en-US" i="1"/>
              <a:t>i</a:t>
            </a:r>
            <a:r>
              <a:rPr lang="en-US" altLang="en-US"/>
              <a:t>+1 </a:t>
            </a:r>
            <a:r>
              <a:rPr lang="en-US" altLang="en-US" b="0"/>
              <a:t>to</a:t>
            </a:r>
            <a:r>
              <a:rPr lang="en-US" altLang="en-US"/>
              <a:t> </a:t>
            </a:r>
            <a:r>
              <a:rPr lang="en-US" altLang="en-US" i="1"/>
              <a:t>n </a:t>
            </a:r>
            <a:r>
              <a:rPr lang="en-US" altLang="en-US" b="0"/>
              <a:t>do</a:t>
            </a:r>
            <a:br>
              <a:rPr lang="en-US" altLang="en-US" b="0"/>
            </a:br>
            <a:r>
              <a:rPr lang="en-US" altLang="en-US" b="0"/>
              <a:t>          for</a:t>
            </a:r>
            <a:r>
              <a:rPr lang="en-US" altLang="en-US" b="0" i="1"/>
              <a:t> </a:t>
            </a:r>
            <a:r>
              <a:rPr lang="en-US" altLang="en-US" i="1"/>
              <a:t>k </a:t>
            </a:r>
            <a:r>
              <a:rPr lang="en-US" altLang="en-US">
                <a:cs typeface="Times New Roman" panose="02020603050405020304" pitchFamily="18" charset="0"/>
              </a:rPr>
              <a:t>←</a:t>
            </a:r>
            <a:r>
              <a:rPr lang="en-US" altLang="en-US"/>
              <a:t> </a:t>
            </a:r>
            <a:r>
              <a:rPr lang="en-US" altLang="en-US" i="1"/>
              <a:t>i </a:t>
            </a:r>
            <a:r>
              <a:rPr lang="en-US" altLang="en-US" b="0"/>
              <a:t>to</a:t>
            </a:r>
            <a:r>
              <a:rPr lang="en-US" altLang="en-US"/>
              <a:t> </a:t>
            </a:r>
            <a:r>
              <a:rPr lang="en-US" altLang="en-US" i="1"/>
              <a:t>n+</a:t>
            </a:r>
            <a:r>
              <a:rPr lang="en-US" altLang="en-US"/>
              <a:t>1 </a:t>
            </a:r>
            <a:r>
              <a:rPr lang="en-US" altLang="en-US" b="0"/>
              <a:t>do</a:t>
            </a:r>
            <a:br>
              <a:rPr lang="en-US" altLang="en-US" b="0"/>
            </a:br>
            <a:r>
              <a:rPr lang="en-US" altLang="en-US" i="1"/>
              <a:t>	    A</a:t>
            </a:r>
            <a:r>
              <a:rPr lang="en-US" altLang="en-US"/>
              <a:t>[</a:t>
            </a:r>
            <a:r>
              <a:rPr lang="en-US" altLang="en-US" i="1"/>
              <a:t>j</a:t>
            </a:r>
            <a:r>
              <a:rPr lang="en-US" altLang="en-US"/>
              <a:t>,</a:t>
            </a:r>
            <a:r>
              <a:rPr lang="en-US" altLang="en-US" i="1"/>
              <a:t> k</a:t>
            </a:r>
            <a:r>
              <a:rPr lang="en-US" altLang="en-US"/>
              <a:t>] </a:t>
            </a:r>
            <a:r>
              <a:rPr lang="en-US" altLang="en-US">
                <a:cs typeface="Times New Roman" panose="02020603050405020304" pitchFamily="18" charset="0"/>
              </a:rPr>
              <a:t>←</a:t>
            </a:r>
            <a:r>
              <a:rPr lang="en-US" altLang="en-US"/>
              <a:t> </a:t>
            </a:r>
            <a:r>
              <a:rPr lang="en-US" altLang="en-US" i="1"/>
              <a:t>A</a:t>
            </a:r>
            <a:r>
              <a:rPr lang="en-US" altLang="en-US"/>
              <a:t>[</a:t>
            </a:r>
            <a:r>
              <a:rPr lang="en-US" altLang="en-US" i="1"/>
              <a:t>j</a:t>
            </a:r>
            <a:r>
              <a:rPr lang="en-US" altLang="en-US"/>
              <a:t>,</a:t>
            </a:r>
            <a:r>
              <a:rPr lang="en-US" altLang="en-US" i="1"/>
              <a:t> k</a:t>
            </a:r>
            <a:r>
              <a:rPr lang="en-US" altLang="en-US"/>
              <a:t>] - </a:t>
            </a:r>
            <a:r>
              <a:rPr lang="en-US" altLang="en-US" i="1"/>
              <a:t>A</a:t>
            </a:r>
            <a:r>
              <a:rPr lang="en-US" altLang="en-US"/>
              <a:t>[</a:t>
            </a:r>
            <a:r>
              <a:rPr lang="en-US" altLang="en-US" i="1"/>
              <a:t>i</a:t>
            </a:r>
            <a:r>
              <a:rPr lang="en-US" altLang="en-US"/>
              <a:t>,</a:t>
            </a:r>
            <a:r>
              <a:rPr lang="en-US" altLang="en-US" i="1"/>
              <a:t> k</a:t>
            </a:r>
            <a:r>
              <a:rPr lang="en-US" altLang="en-US"/>
              <a:t>]</a:t>
            </a:r>
            <a:r>
              <a:rPr lang="en-US" altLang="en-US" i="1"/>
              <a:t> * A</a:t>
            </a:r>
            <a:r>
              <a:rPr lang="en-US" altLang="en-US"/>
              <a:t>[</a:t>
            </a:r>
            <a:r>
              <a:rPr lang="en-US" altLang="en-US" i="1"/>
              <a:t>j</a:t>
            </a:r>
            <a:r>
              <a:rPr lang="en-US" altLang="en-US"/>
              <a:t>,</a:t>
            </a:r>
            <a:r>
              <a:rPr lang="en-US" altLang="en-US" i="1"/>
              <a:t> i</a:t>
            </a:r>
            <a:r>
              <a:rPr lang="en-US" altLang="en-US"/>
              <a:t>] / </a:t>
            </a:r>
            <a:r>
              <a:rPr lang="en-US" altLang="en-US" i="1"/>
              <a:t>A</a:t>
            </a:r>
            <a:r>
              <a:rPr lang="en-US" altLang="en-US"/>
              <a:t>[</a:t>
            </a:r>
            <a:r>
              <a:rPr lang="en-US" altLang="en-US" i="1"/>
              <a:t>i</a:t>
            </a:r>
            <a:r>
              <a:rPr lang="en-US" altLang="en-US"/>
              <a:t>,</a:t>
            </a:r>
            <a:r>
              <a:rPr lang="en-US" altLang="en-US" i="1"/>
              <a:t> i</a:t>
            </a:r>
            <a:r>
              <a:rPr lang="en-US" altLang="en-US"/>
              <a:t>]  //improve!</a:t>
            </a:r>
            <a:br>
              <a:rPr lang="en-US" altLang="en-US"/>
            </a:br>
            <a:endParaRPr lang="en-US" altLang="en-US"/>
          </a:p>
          <a:p>
            <a:pPr marL="0" indent="0">
              <a:lnSpc>
                <a:spcPct val="90000"/>
              </a:lnSpc>
              <a:buFont typeface="Monotype Sorts" panose="05010101010101010101" pitchFamily="2" charset="2"/>
              <a:buNone/>
            </a:pPr>
            <a:r>
              <a:rPr lang="en-US" altLang="en-US"/>
              <a:t>Stage 2: Back substitutions</a:t>
            </a:r>
            <a:br>
              <a:rPr lang="en-US" altLang="en-US"/>
            </a:br>
            <a:r>
              <a:rPr lang="en-US" altLang="en-US" b="0"/>
              <a:t>for</a:t>
            </a:r>
            <a:r>
              <a:rPr lang="en-US" altLang="en-US" b="0" i="1"/>
              <a:t> </a:t>
            </a:r>
            <a:r>
              <a:rPr lang="en-US" altLang="en-US" i="1"/>
              <a:t>j </a:t>
            </a:r>
            <a:r>
              <a:rPr lang="en-US" altLang="en-US">
                <a:cs typeface="Times New Roman" panose="02020603050405020304" pitchFamily="18" charset="0"/>
              </a:rPr>
              <a:t>←</a:t>
            </a:r>
            <a:r>
              <a:rPr lang="en-US" altLang="en-US"/>
              <a:t> </a:t>
            </a:r>
            <a:r>
              <a:rPr lang="en-US" altLang="en-US" i="1"/>
              <a:t>n</a:t>
            </a:r>
            <a:r>
              <a:rPr lang="en-US" altLang="en-US" b="0"/>
              <a:t> downto</a:t>
            </a:r>
            <a:r>
              <a:rPr lang="en-US" altLang="en-US"/>
              <a:t> 1 </a:t>
            </a:r>
            <a:r>
              <a:rPr lang="en-US" altLang="en-US" b="0"/>
              <a:t>do</a:t>
            </a:r>
            <a:endParaRPr lang="en-US" altLang="en-US"/>
          </a:p>
          <a:p>
            <a:pPr marL="0" indent="0">
              <a:lnSpc>
                <a:spcPct val="90000"/>
              </a:lnSpc>
              <a:buFont typeface="Monotype Sorts" panose="05010101010101010101" pitchFamily="2" charset="2"/>
              <a:buNone/>
            </a:pPr>
            <a:r>
              <a:rPr lang="en-US" altLang="en-US"/>
              <a:t>      </a:t>
            </a:r>
            <a:r>
              <a:rPr lang="en-US" altLang="en-US" i="1"/>
              <a:t>t</a:t>
            </a:r>
            <a:r>
              <a:rPr lang="en-US" altLang="en-US"/>
              <a:t> </a:t>
            </a:r>
            <a:r>
              <a:rPr lang="en-US" altLang="en-US">
                <a:cs typeface="Times New Roman" panose="02020603050405020304" pitchFamily="18" charset="0"/>
              </a:rPr>
              <a:t>←</a:t>
            </a:r>
            <a:r>
              <a:rPr lang="en-US" altLang="en-US"/>
              <a:t> 0</a:t>
            </a:r>
          </a:p>
          <a:p>
            <a:pPr marL="0" indent="0">
              <a:lnSpc>
                <a:spcPct val="90000"/>
              </a:lnSpc>
              <a:buFont typeface="Monotype Sorts" panose="05010101010101010101" pitchFamily="2" charset="2"/>
              <a:buNone/>
            </a:pPr>
            <a:r>
              <a:rPr lang="en-US" altLang="en-US"/>
              <a:t>      </a:t>
            </a:r>
            <a:r>
              <a:rPr lang="en-US" altLang="en-US" b="0"/>
              <a:t>for</a:t>
            </a:r>
            <a:r>
              <a:rPr lang="en-US" altLang="en-US" b="0" i="1"/>
              <a:t> </a:t>
            </a:r>
            <a:r>
              <a:rPr lang="en-US" altLang="en-US" i="1"/>
              <a:t>k </a:t>
            </a:r>
            <a:r>
              <a:rPr lang="en-US" altLang="en-US">
                <a:cs typeface="Times New Roman" panose="02020603050405020304" pitchFamily="18" charset="0"/>
              </a:rPr>
              <a:t>←</a:t>
            </a:r>
            <a:r>
              <a:rPr lang="en-US" altLang="en-US" i="1"/>
              <a:t> j </a:t>
            </a:r>
            <a:r>
              <a:rPr lang="en-US" altLang="en-US"/>
              <a:t>+1</a:t>
            </a:r>
            <a:r>
              <a:rPr lang="en-US" altLang="en-US" i="1"/>
              <a:t> </a:t>
            </a:r>
            <a:r>
              <a:rPr lang="en-US" altLang="en-US" b="0"/>
              <a:t>to</a:t>
            </a:r>
            <a:r>
              <a:rPr lang="en-US" altLang="en-US"/>
              <a:t> </a:t>
            </a:r>
            <a:r>
              <a:rPr lang="en-US" altLang="en-US" i="1"/>
              <a:t>n </a:t>
            </a:r>
            <a:r>
              <a:rPr lang="en-US" altLang="en-US" b="0"/>
              <a:t>do</a:t>
            </a:r>
            <a:endParaRPr lang="en-US" altLang="en-US"/>
          </a:p>
          <a:p>
            <a:pPr marL="0" indent="0">
              <a:lnSpc>
                <a:spcPct val="90000"/>
              </a:lnSpc>
              <a:buFont typeface="Monotype Sorts" panose="05010101010101010101" pitchFamily="2" charset="2"/>
              <a:buNone/>
            </a:pPr>
            <a:r>
              <a:rPr lang="en-US" altLang="en-US"/>
              <a:t>            </a:t>
            </a:r>
            <a:r>
              <a:rPr lang="en-US" altLang="en-US" i="1"/>
              <a:t>t</a:t>
            </a:r>
            <a:r>
              <a:rPr lang="en-US" altLang="en-US"/>
              <a:t> </a:t>
            </a:r>
            <a:r>
              <a:rPr lang="en-US" altLang="en-US">
                <a:cs typeface="Times New Roman" panose="02020603050405020304" pitchFamily="18" charset="0"/>
              </a:rPr>
              <a:t>←</a:t>
            </a:r>
            <a:r>
              <a:rPr lang="en-US" altLang="en-US"/>
              <a:t> </a:t>
            </a:r>
            <a:r>
              <a:rPr lang="en-US" altLang="en-US" i="1"/>
              <a:t>t</a:t>
            </a:r>
            <a:r>
              <a:rPr lang="en-US" altLang="en-US"/>
              <a:t> + </a:t>
            </a:r>
            <a:r>
              <a:rPr lang="en-US" altLang="en-US" i="1"/>
              <a:t>A</a:t>
            </a:r>
            <a:r>
              <a:rPr lang="en-US" altLang="en-US"/>
              <a:t>[</a:t>
            </a:r>
            <a:r>
              <a:rPr lang="en-US" altLang="en-US" i="1"/>
              <a:t>j</a:t>
            </a:r>
            <a:r>
              <a:rPr lang="en-US" altLang="en-US"/>
              <a:t>,</a:t>
            </a:r>
            <a:r>
              <a:rPr lang="en-US" altLang="en-US" i="1"/>
              <a:t> k</a:t>
            </a:r>
            <a:r>
              <a:rPr lang="en-US" altLang="en-US"/>
              <a:t>] * </a:t>
            </a:r>
            <a:r>
              <a:rPr lang="en-US" altLang="en-US" i="1"/>
              <a:t>x</a:t>
            </a:r>
            <a:r>
              <a:rPr lang="en-US" altLang="en-US"/>
              <a:t>[</a:t>
            </a:r>
            <a:r>
              <a:rPr lang="en-US" altLang="en-US" i="1"/>
              <a:t>k</a:t>
            </a:r>
            <a:r>
              <a:rPr lang="en-US" altLang="en-US"/>
              <a:t>] </a:t>
            </a:r>
            <a:br>
              <a:rPr lang="en-US" altLang="en-US"/>
            </a:br>
            <a:r>
              <a:rPr lang="en-US" altLang="en-US"/>
              <a:t>      </a:t>
            </a:r>
            <a:r>
              <a:rPr lang="en-US" altLang="en-US" i="1"/>
              <a:t>x</a:t>
            </a:r>
            <a:r>
              <a:rPr lang="en-US" altLang="en-US"/>
              <a:t>[</a:t>
            </a:r>
            <a:r>
              <a:rPr lang="en-US" altLang="en-US" i="1"/>
              <a:t>j</a:t>
            </a:r>
            <a:r>
              <a:rPr lang="en-US" altLang="en-US"/>
              <a:t>] </a:t>
            </a:r>
            <a:r>
              <a:rPr lang="en-US" altLang="en-US">
                <a:cs typeface="Times New Roman" panose="02020603050405020304" pitchFamily="18" charset="0"/>
              </a:rPr>
              <a:t>←</a:t>
            </a:r>
            <a:r>
              <a:rPr lang="en-US" altLang="en-US"/>
              <a:t> (</a:t>
            </a:r>
            <a:r>
              <a:rPr lang="en-US" altLang="en-US" i="1"/>
              <a:t>A</a:t>
            </a:r>
            <a:r>
              <a:rPr lang="en-US" altLang="en-US"/>
              <a:t>[</a:t>
            </a:r>
            <a:r>
              <a:rPr lang="en-US" altLang="en-US" i="1"/>
              <a:t>j</a:t>
            </a:r>
            <a:r>
              <a:rPr lang="en-US" altLang="en-US"/>
              <a:t>,</a:t>
            </a:r>
            <a:r>
              <a:rPr lang="en-US" altLang="en-US" i="1"/>
              <a:t> n</a:t>
            </a:r>
            <a:r>
              <a:rPr lang="en-US" altLang="en-US"/>
              <a:t>+1] - </a:t>
            </a:r>
            <a:r>
              <a:rPr lang="en-US" altLang="en-US" i="1"/>
              <a:t>t</a:t>
            </a:r>
            <a:r>
              <a:rPr lang="en-US" altLang="en-US"/>
              <a:t>) / </a:t>
            </a:r>
            <a:r>
              <a:rPr lang="en-US" altLang="en-US" i="1"/>
              <a:t>A</a:t>
            </a:r>
            <a:r>
              <a:rPr lang="en-US" altLang="en-US"/>
              <a:t>[</a:t>
            </a:r>
            <a:r>
              <a:rPr lang="en-US" altLang="en-US" i="1"/>
              <a:t>j</a:t>
            </a:r>
            <a:r>
              <a:rPr lang="en-US" altLang="en-US"/>
              <a:t>,</a:t>
            </a:r>
            <a:r>
              <a:rPr lang="en-US" altLang="en-US" i="1"/>
              <a:t> j</a:t>
            </a:r>
            <a:r>
              <a:rPr lang="en-US" altLang="en-US"/>
              <a:t>] </a:t>
            </a:r>
          </a:p>
          <a:p>
            <a:pPr marL="0" indent="0">
              <a:lnSpc>
                <a:spcPct val="90000"/>
              </a:lnSpc>
              <a:buFont typeface="Monotype Sorts" panose="05010101010101010101" pitchFamily="2" charset="2"/>
              <a:buNone/>
            </a:pPr>
            <a:r>
              <a:rPr lang="en-US" altLang="en-US"/>
              <a:t> </a:t>
            </a:r>
            <a:br>
              <a:rPr lang="en-US" altLang="en-US"/>
            </a:br>
            <a:r>
              <a:rPr lang="en-US" altLang="en-US"/>
              <a:t>Efficiency: </a:t>
            </a:r>
            <a:r>
              <a:rPr lang="el-GR" altLang="en-US">
                <a:cs typeface="Times New Roman" panose="02020603050405020304" pitchFamily="18" charset="0"/>
              </a:rPr>
              <a:t>Θ</a:t>
            </a:r>
            <a:r>
              <a:rPr lang="en-US" altLang="en-US">
                <a:cs typeface="Times New Roman" panose="02020603050405020304" pitchFamily="18" charset="0"/>
              </a:rPr>
              <a:t>(</a:t>
            </a:r>
            <a:r>
              <a:rPr lang="en-US" altLang="en-US" i="1">
                <a:cs typeface="Times New Roman" panose="02020603050405020304" pitchFamily="18" charset="0"/>
              </a:rPr>
              <a:t>n</a:t>
            </a:r>
            <a:r>
              <a:rPr lang="en-US" altLang="en-US" baseline="30000">
                <a:cs typeface="Times New Roman" panose="02020603050405020304" pitchFamily="18" charset="0"/>
              </a:rPr>
              <a:t>3</a:t>
            </a:r>
            <a:r>
              <a:rPr lang="en-US" altLang="en-US">
                <a:cs typeface="Times New Roman" panose="02020603050405020304" pitchFamily="18" charset="0"/>
              </a:rPr>
              <a:t>)</a:t>
            </a:r>
            <a:r>
              <a:rPr lang="en-US" altLang="en-US"/>
              <a:t> + </a:t>
            </a:r>
            <a:r>
              <a:rPr lang="el-GR" altLang="en-US">
                <a:cs typeface="Times New Roman" panose="02020603050405020304" pitchFamily="18" charset="0"/>
              </a:rPr>
              <a:t>Θ</a:t>
            </a:r>
            <a:r>
              <a:rPr lang="en-US" altLang="en-US">
                <a:cs typeface="Times New Roman" panose="02020603050405020304" pitchFamily="18" charset="0"/>
              </a:rPr>
              <a:t>(</a:t>
            </a:r>
            <a:r>
              <a:rPr lang="en-US" altLang="en-US" i="1">
                <a:cs typeface="Times New Roman" panose="02020603050405020304" pitchFamily="18" charset="0"/>
              </a:rPr>
              <a:t>n</a:t>
            </a:r>
            <a:r>
              <a:rPr lang="en-US" altLang="en-US" baseline="30000">
                <a:cs typeface="Times New Roman" panose="02020603050405020304" pitchFamily="18" charset="0"/>
              </a:rPr>
              <a:t>2</a:t>
            </a:r>
            <a:r>
              <a:rPr lang="en-US" altLang="en-US">
                <a:cs typeface="Times New Roman" panose="02020603050405020304" pitchFamily="18" charset="0"/>
              </a:rPr>
              <a:t>)</a:t>
            </a:r>
            <a:r>
              <a:rPr lang="en-US" altLang="en-US"/>
              <a:t> = </a:t>
            </a:r>
            <a:r>
              <a:rPr lang="el-GR" altLang="en-US">
                <a:cs typeface="Times New Roman" panose="02020603050405020304" pitchFamily="18" charset="0"/>
              </a:rPr>
              <a:t>Θ</a:t>
            </a:r>
            <a:r>
              <a:rPr lang="en-US" altLang="en-US">
                <a:cs typeface="Times New Roman" panose="02020603050405020304" pitchFamily="18" charset="0"/>
              </a:rPr>
              <a:t>(</a:t>
            </a:r>
            <a:r>
              <a:rPr lang="en-US" altLang="en-US" i="1">
                <a:cs typeface="Times New Roman" panose="02020603050405020304" pitchFamily="18" charset="0"/>
              </a:rPr>
              <a:t>n</a:t>
            </a:r>
            <a:r>
              <a:rPr lang="en-US" altLang="en-US" baseline="30000">
                <a:cs typeface="Times New Roman" panose="02020603050405020304" pitchFamily="18" charset="0"/>
              </a:rPr>
              <a:t>3</a:t>
            </a:r>
            <a:r>
              <a:rPr lang="en-US" altLang="en-US">
                <a:cs typeface="Times New Roman" panose="02020603050405020304" pitchFamily="18" charset="0"/>
              </a:rPr>
              <a:t>)</a:t>
            </a:r>
            <a:r>
              <a:rPr lang="en-US" altLang="en-US"/>
              <a:t> </a:t>
            </a:r>
            <a:br>
              <a:rPr lang="en-US" altLang="en-US"/>
            </a:br>
            <a:endParaRPr lang="el-GR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41733ADB-6CAE-5E39-A610-7FD948449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A. Levitin “Introduction to the Design &amp; Analysis of Algorithms,” 3rd ed., Ch. 6 ©2012 Pearson Education, Inc. Upper Saddle River, NJ. All Rights Reserved. 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099630C-D34B-023B-1A85-49DA16EBE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41515-AD0E-432C-8529-91E9C7C5B091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436226" name="Rectangle 2">
            <a:extLst>
              <a:ext uri="{FF2B5EF4-FFF2-40B4-BE49-F238E27FC236}">
                <a16:creationId xmlns:a16="http://schemas.microsoft.com/office/drawing/2014/main" id="{0F74BD5C-ACA3-9BA3-FBCB-8FD9C9CC86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Problem Reduction</a:t>
            </a:r>
          </a:p>
        </p:txBody>
      </p:sp>
      <p:sp>
        <p:nvSpPr>
          <p:cNvPr id="436227" name="Rectangle 3">
            <a:extLst>
              <a:ext uri="{FF2B5EF4-FFF2-40B4-BE49-F238E27FC236}">
                <a16:creationId xmlns:a16="http://schemas.microsoft.com/office/drawing/2014/main" id="{F7D670A8-B61E-CEA0-B2F6-DB07B7473E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Monotype Sorts" panose="05010101010101010101" pitchFamily="2" charset="2"/>
              <a:buNone/>
            </a:pPr>
            <a:r>
              <a:rPr lang="en-US" altLang="en-US"/>
              <a:t>This variation of transform-and-conquer solves a problem by a transforming it into different problem for which an algorithm is already available.</a:t>
            </a:r>
          </a:p>
          <a:p>
            <a:pPr>
              <a:buFont typeface="Monotype Sorts" panose="05010101010101010101" pitchFamily="2" charset="2"/>
              <a:buNone/>
            </a:pPr>
            <a:endParaRPr lang="en-US" altLang="en-US"/>
          </a:p>
          <a:p>
            <a:pPr>
              <a:buFont typeface="Monotype Sorts" panose="05010101010101010101" pitchFamily="2" charset="2"/>
              <a:buNone/>
            </a:pPr>
            <a:r>
              <a:rPr lang="en-US" altLang="en-US"/>
              <a:t>To be of practical value, the combined time of the transformation and solving the other problem should be smaller than solving the problem as given by another method. </a:t>
            </a:r>
            <a:br>
              <a:rPr lang="en-US" altLang="en-US"/>
            </a:br>
            <a:endParaRPr lang="en-US" altLang="en-US"/>
          </a:p>
          <a:p>
            <a:pPr>
              <a:buFont typeface="Monotype Sorts" panose="05010101010101010101" pitchFamily="2" charset="2"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A5A0641-E304-19FF-5D07-80EB604DE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A. Levitin “Introduction to the Design &amp; Analysis of Algorithms,” 3rd ed., Ch. 6 ©2012 Pearson Education, Inc. Upper Saddle River, NJ. All Rights Reserved. 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77AB172-2BCF-6D03-1D72-73921A4DF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0BA75-BF0A-4FAB-BEDF-FC004FEBB6A7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437250" name="Rectangle 2">
            <a:extLst>
              <a:ext uri="{FF2B5EF4-FFF2-40B4-BE49-F238E27FC236}">
                <a16:creationId xmlns:a16="http://schemas.microsoft.com/office/drawing/2014/main" id="{BB14FE81-4D0F-DBB9-8EA8-08B391FF85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305800" cy="685800"/>
          </a:xfrm>
        </p:spPr>
        <p:txBody>
          <a:bodyPr/>
          <a:lstStyle/>
          <a:p>
            <a:r>
              <a:rPr lang="en-US" altLang="en-US" sz="3200"/>
              <a:t>Examples of Solving Problems by Reduction</a:t>
            </a:r>
          </a:p>
        </p:txBody>
      </p:sp>
      <p:sp>
        <p:nvSpPr>
          <p:cNvPr id="437251" name="Rectangle 3">
            <a:extLst>
              <a:ext uri="{FF2B5EF4-FFF2-40B4-BE49-F238E27FC236}">
                <a16:creationId xmlns:a16="http://schemas.microsoft.com/office/drawing/2014/main" id="{5C58F84F-73DE-3D62-9184-A1722F0086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computing lcm(</a:t>
            </a:r>
            <a:r>
              <a:rPr lang="en-US" altLang="en-US" i="1"/>
              <a:t>m</a:t>
            </a:r>
            <a:r>
              <a:rPr lang="en-US" altLang="en-US"/>
              <a:t>, </a:t>
            </a:r>
            <a:r>
              <a:rPr lang="en-US" altLang="en-US" i="1"/>
              <a:t>n</a:t>
            </a:r>
            <a:r>
              <a:rPr lang="en-US" altLang="en-US"/>
              <a:t>) via computing gcd(</a:t>
            </a:r>
            <a:r>
              <a:rPr lang="en-US" altLang="en-US" i="1"/>
              <a:t>m, n</a:t>
            </a:r>
            <a:r>
              <a:rPr lang="en-US" altLang="en-US"/>
              <a:t>)</a:t>
            </a:r>
            <a:br>
              <a:rPr lang="en-US" altLang="en-US"/>
            </a:br>
            <a:endParaRPr lang="en-US" altLang="en-US"/>
          </a:p>
          <a:p>
            <a:r>
              <a:rPr lang="en-US" altLang="en-US"/>
              <a:t>counting number of paths of length </a:t>
            </a:r>
            <a:r>
              <a:rPr lang="en-US" altLang="en-US" i="1"/>
              <a:t>n </a:t>
            </a:r>
            <a:r>
              <a:rPr lang="en-US" altLang="en-US"/>
              <a:t>in a graph by raising the graph’s adjacency matrix to the </a:t>
            </a:r>
            <a:r>
              <a:rPr lang="en-US" altLang="en-US" i="1"/>
              <a:t>n-</a:t>
            </a:r>
            <a:r>
              <a:rPr lang="en-US" altLang="en-US"/>
              <a:t>th power</a:t>
            </a:r>
            <a:br>
              <a:rPr lang="en-US" altLang="en-US"/>
            </a:br>
            <a:endParaRPr lang="en-US" altLang="en-US"/>
          </a:p>
          <a:p>
            <a:r>
              <a:rPr lang="en-US" altLang="en-US"/>
              <a:t>transforming a maximization problem to a minimization problem and vice versa (also, min-heap construction)</a:t>
            </a:r>
            <a:br>
              <a:rPr lang="en-US" altLang="en-US"/>
            </a:br>
            <a:endParaRPr lang="en-US" altLang="en-US"/>
          </a:p>
          <a:p>
            <a:r>
              <a:rPr lang="en-US" altLang="en-US"/>
              <a:t>linear programming</a:t>
            </a:r>
            <a:br>
              <a:rPr lang="en-US" altLang="en-US"/>
            </a:br>
            <a:endParaRPr lang="en-US" altLang="en-US"/>
          </a:p>
          <a:p>
            <a:r>
              <a:rPr lang="en-US" altLang="en-US"/>
              <a:t>reduction to graph problems (e.g., solving puzzles via state-space graphs) </a:t>
            </a:r>
          </a:p>
          <a:p>
            <a:pPr>
              <a:buFont typeface="Monotype Sorts" panose="05010101010101010101" pitchFamily="2" charset="2"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48797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/>
              <a:t>Branch-and-Bound Design Strategy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975176"/>
            <a:ext cx="7843521" cy="3539527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Branch-and-bound design strategy is </a:t>
            </a:r>
            <a:r>
              <a:rPr lang="en-US" sz="2400" b="1" dirty="0">
                <a:solidFill>
                  <a:schemeClr val="bg1"/>
                </a:solidFill>
              </a:rPr>
              <a:t>similar to backtracking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State space tree </a:t>
            </a:r>
            <a:r>
              <a:rPr lang="en-US" sz="2400" dirty="0">
                <a:solidFill>
                  <a:schemeClr val="bg1"/>
                </a:solidFill>
              </a:rPr>
              <a:t>used to solve problem</a:t>
            </a:r>
          </a:p>
          <a:p>
            <a:r>
              <a:rPr lang="en-US" sz="2400" dirty="0">
                <a:solidFill>
                  <a:schemeClr val="bg1"/>
                </a:solidFill>
              </a:rPr>
              <a:t>Difference between branch-and-bound and backtracking: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1.	branch-and-bound is </a:t>
            </a:r>
            <a:r>
              <a:rPr lang="en-US" sz="2400" b="1" dirty="0">
                <a:solidFill>
                  <a:schemeClr val="bg1"/>
                </a:solidFill>
              </a:rPr>
              <a:t>not limited to a particular tree traversal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2.	branch-and-bound is used </a:t>
            </a:r>
            <a:r>
              <a:rPr lang="en-US" sz="2400" b="1" dirty="0">
                <a:solidFill>
                  <a:schemeClr val="bg1"/>
                </a:solidFill>
              </a:rPr>
              <a:t>only for optimization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156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48797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/>
              <a:t>Branch- and-Bound  Design Strategy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09862"/>
            <a:ext cx="7315200" cy="4246239"/>
          </a:xfrm>
        </p:spPr>
        <p:txBody>
          <a:bodyPr>
            <a:normAutofit fontScale="92500"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A branch-and-bound algorithm computes a number (</a:t>
            </a:r>
            <a:r>
              <a:rPr lang="en-GB" sz="2400" b="1" dirty="0">
                <a:solidFill>
                  <a:schemeClr val="bg1"/>
                </a:solidFill>
              </a:rPr>
              <a:t>bound</a:t>
            </a:r>
            <a:r>
              <a:rPr lang="en-GB" sz="2400" dirty="0">
                <a:solidFill>
                  <a:schemeClr val="bg1"/>
                </a:solidFill>
              </a:rPr>
              <a:t>) at a node to determine whether the node is promising. </a:t>
            </a:r>
          </a:p>
          <a:p>
            <a:r>
              <a:rPr lang="en-GB" sz="2400" dirty="0">
                <a:solidFill>
                  <a:schemeClr val="bg1"/>
                </a:solidFill>
              </a:rPr>
              <a:t>The number is a </a:t>
            </a:r>
            <a:r>
              <a:rPr lang="en-GB" sz="2400" b="1" dirty="0">
                <a:solidFill>
                  <a:schemeClr val="bg1"/>
                </a:solidFill>
              </a:rPr>
              <a:t>bound on the value of the solution </a:t>
            </a:r>
            <a:r>
              <a:rPr lang="en-GB" sz="2400" dirty="0">
                <a:solidFill>
                  <a:schemeClr val="bg1"/>
                </a:solidFill>
              </a:rPr>
              <a:t>that could be obtained by expanding beyond the node. </a:t>
            </a:r>
          </a:p>
          <a:p>
            <a:r>
              <a:rPr lang="en-GB" sz="2400" dirty="0">
                <a:solidFill>
                  <a:schemeClr val="bg1"/>
                </a:solidFill>
              </a:rPr>
              <a:t>If that bound is no </a:t>
            </a:r>
            <a:r>
              <a:rPr lang="en-GB" sz="2400" b="1" i="1" dirty="0">
                <a:solidFill>
                  <a:schemeClr val="bg1"/>
                </a:solidFill>
              </a:rPr>
              <a:t>better</a:t>
            </a:r>
            <a:r>
              <a:rPr lang="en-GB" sz="2400" dirty="0">
                <a:solidFill>
                  <a:schemeClr val="bg1"/>
                </a:solidFill>
              </a:rPr>
              <a:t> than the value of the best solution found so far, the node is </a:t>
            </a:r>
            <a:r>
              <a:rPr lang="en-GB" sz="2400" b="1" dirty="0">
                <a:solidFill>
                  <a:schemeClr val="bg1"/>
                </a:solidFill>
              </a:rPr>
              <a:t>nonpromising</a:t>
            </a:r>
            <a:r>
              <a:rPr lang="en-GB" sz="2400" dirty="0">
                <a:solidFill>
                  <a:schemeClr val="bg1"/>
                </a:solidFill>
              </a:rPr>
              <a:t>. </a:t>
            </a:r>
          </a:p>
          <a:p>
            <a:r>
              <a:rPr lang="en-GB" sz="2400" dirty="0">
                <a:solidFill>
                  <a:schemeClr val="bg1"/>
                </a:solidFill>
              </a:rPr>
              <a:t>Otherwise, it is </a:t>
            </a:r>
            <a:r>
              <a:rPr lang="en-GB" sz="2400" b="1" dirty="0">
                <a:solidFill>
                  <a:schemeClr val="bg1"/>
                </a:solidFill>
              </a:rPr>
              <a:t>promising</a:t>
            </a:r>
            <a:r>
              <a:rPr lang="en-GB" sz="2400" dirty="0">
                <a:solidFill>
                  <a:schemeClr val="bg1"/>
                </a:solidFill>
              </a:rPr>
              <a:t>.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Note: by “better” we mean smaller or larger, depending on the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940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41A27-A220-EEA2-3310-F403FA4F3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AF5378-0A6A-3B12-9530-0C75C9229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90" y="110916"/>
            <a:ext cx="5922925" cy="630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531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475" y="329216"/>
            <a:ext cx="6172200" cy="857250"/>
          </a:xfrm>
        </p:spPr>
        <p:txBody>
          <a:bodyPr/>
          <a:lstStyle/>
          <a:p>
            <a:r>
              <a:rPr lang="en-US" sz="3000" dirty="0"/>
              <a:t>FIFO Queues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307" y="1506828"/>
            <a:ext cx="8036417" cy="5021956"/>
          </a:xfrm>
        </p:spPr>
        <p:txBody>
          <a:bodyPr/>
          <a:lstStyle/>
          <a:p>
            <a:r>
              <a:rPr lang="en-US" sz="2000" i="1" dirty="0"/>
              <a:t>First-in first-out (FIFO) </a:t>
            </a:r>
            <a:r>
              <a:rPr lang="en-US" sz="2000" dirty="0"/>
              <a:t>queues.</a:t>
            </a:r>
          </a:p>
          <a:p>
            <a:r>
              <a:rPr lang="en-US" sz="2000" dirty="0"/>
              <a:t>Examples of usage of FIFO queues:</a:t>
            </a:r>
          </a:p>
          <a:p>
            <a:pPr lvl="1"/>
            <a:r>
              <a:rPr lang="en-US" sz="2000" dirty="0"/>
              <a:t>Program execution:</a:t>
            </a:r>
          </a:p>
          <a:p>
            <a:pPr lvl="2"/>
            <a:r>
              <a:rPr lang="en-US" sz="2000" dirty="0"/>
              <a:t>Requests for access to memory, disk, network...</a:t>
            </a:r>
          </a:p>
          <a:p>
            <a:pPr lvl="1"/>
            <a:r>
              <a:rPr lang="en-US" sz="2000" dirty="0"/>
              <a:t>Resource allocation:</a:t>
            </a:r>
          </a:p>
          <a:p>
            <a:pPr lvl="2"/>
            <a:r>
              <a:rPr lang="en-US" sz="2000" dirty="0"/>
              <a:t>Forwarding network traffic in network switches and routers.</a:t>
            </a:r>
          </a:p>
          <a:p>
            <a:pPr lvl="1"/>
            <a:r>
              <a:rPr lang="en-US" sz="2000" dirty="0"/>
              <a:t>Search algorithms.</a:t>
            </a:r>
          </a:p>
          <a:p>
            <a:pPr lvl="2"/>
            <a:r>
              <a:rPr lang="en-US" sz="2000" dirty="0"/>
              <a:t>E.g. part of </a:t>
            </a:r>
            <a:r>
              <a:rPr lang="en-US" sz="2000" b="1" dirty="0"/>
              <a:t>BFS in Graphs</a:t>
            </a:r>
            <a:r>
              <a:rPr lang="en-US" sz="2000" dirty="0"/>
              <a:t>, level-order traversal for trees. </a:t>
            </a:r>
          </a:p>
          <a:p>
            <a:r>
              <a:rPr lang="en-US" sz="2000" dirty="0"/>
              <a:t>Main operations:</a:t>
            </a:r>
          </a:p>
          <a:p>
            <a:pPr lvl="1"/>
            <a:r>
              <a:rPr lang="en-US" sz="2000" b="1" dirty="0"/>
              <a:t>put</a:t>
            </a:r>
            <a:r>
              <a:rPr lang="en-US" sz="2000" dirty="0"/>
              <a:t>  - inserts an item at the end of the queue.</a:t>
            </a:r>
          </a:p>
          <a:p>
            <a:pPr lvl="1"/>
            <a:r>
              <a:rPr lang="en-US" sz="2000" b="1" dirty="0"/>
              <a:t>get</a:t>
            </a:r>
            <a:r>
              <a:rPr lang="en-US" sz="2000" dirty="0"/>
              <a:t> - removes the item from the head of the queue.</a:t>
            </a:r>
          </a:p>
          <a:p>
            <a:r>
              <a:rPr lang="en-US" sz="2000" dirty="0"/>
              <a:t>2 implementations for FIFO queues:   </a:t>
            </a:r>
            <a:r>
              <a:rPr lang="en-US" sz="2000" dirty="0">
                <a:solidFill>
                  <a:srgbClr val="C00000"/>
                </a:solidFill>
              </a:rPr>
              <a:t>single linked list   &amp;   array</a:t>
            </a:r>
            <a:endParaRPr lang="en-US" sz="2000" b="1" dirty="0">
              <a:solidFill>
                <a:srgbClr val="C00000"/>
              </a:solidFill>
            </a:endParaRPr>
          </a:p>
          <a:p>
            <a:endParaRPr lang="en-US" sz="2000" dirty="0"/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B6F15528-21DE-4FAA-801E-634DDDAF4B2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8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2937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147" y="285750"/>
            <a:ext cx="6858000" cy="857250"/>
          </a:xfrm>
        </p:spPr>
        <p:txBody>
          <a:bodyPr/>
          <a:lstStyle/>
          <a:p>
            <a:r>
              <a:rPr lang="en-US" sz="3000" b="1" dirty="0"/>
              <a:t>List Implementation</a:t>
            </a:r>
            <a:r>
              <a:rPr lang="en-US" sz="3000" dirty="0"/>
              <a:t> </a:t>
            </a:r>
            <a:br>
              <a:rPr lang="en-US" sz="3000" dirty="0"/>
            </a:br>
            <a:r>
              <a:rPr lang="en-US" sz="3000" dirty="0"/>
              <a:t>for FIFO Queues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034" y="1366640"/>
            <a:ext cx="8165205" cy="1418436"/>
          </a:xfrm>
        </p:spPr>
        <p:txBody>
          <a:bodyPr/>
          <a:lstStyle/>
          <a:p>
            <a:r>
              <a:rPr lang="en-US" sz="1800" dirty="0"/>
              <a:t>A FIFO queue is essentially a list.</a:t>
            </a:r>
          </a:p>
          <a:p>
            <a:r>
              <a:rPr lang="en-US" sz="1800" b="1" dirty="0"/>
              <a:t>put(&amp;queue, item)</a:t>
            </a:r>
            <a:r>
              <a:rPr lang="en-US" sz="1800" dirty="0"/>
              <a:t> inserts that item at the </a:t>
            </a:r>
            <a:r>
              <a:rPr lang="en-US" sz="1800" b="1" dirty="0"/>
              <a:t>end </a:t>
            </a:r>
            <a:r>
              <a:rPr lang="en-US" sz="1800" dirty="0"/>
              <a:t>of the list.  -  O(1)</a:t>
            </a:r>
          </a:p>
          <a:p>
            <a:pPr lvl="1"/>
            <a:r>
              <a:rPr lang="en-US" dirty="0"/>
              <a:t>Assumption: the list data type contains a pointer to the last element.</a:t>
            </a:r>
          </a:p>
          <a:p>
            <a:r>
              <a:rPr lang="en-US" sz="1800" b="1" dirty="0"/>
              <a:t>get(&amp;queue)</a:t>
            </a:r>
            <a:r>
              <a:rPr lang="en-US" sz="1800" dirty="0"/>
              <a:t> removes (and returns) the item at the </a:t>
            </a:r>
            <a:r>
              <a:rPr lang="en-US" sz="1800" b="1" dirty="0"/>
              <a:t>beginning </a:t>
            </a:r>
            <a:r>
              <a:rPr lang="en-US" sz="1800" dirty="0"/>
              <a:t>of the list.    -  O(1)</a:t>
            </a:r>
          </a:p>
          <a:p>
            <a:pPr lvl="1"/>
            <a:endParaRPr lang="en-US" sz="13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B6F15528-21DE-4FAA-801E-634DDDAF4B2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aphicFrame>
        <p:nvGraphicFramePr>
          <p:cNvPr id="6" name="Content Placeholder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2619689"/>
              </p:ext>
            </p:extLst>
          </p:nvPr>
        </p:nvGraphicFramePr>
        <p:xfrm>
          <a:off x="4114800" y="4879411"/>
          <a:ext cx="525482" cy="195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7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7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5650"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3682380" y="4962911"/>
            <a:ext cx="416002" cy="183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4514851" y="4974680"/>
            <a:ext cx="292595" cy="183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Content Placeholder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7950707"/>
              </p:ext>
            </p:extLst>
          </p:nvPr>
        </p:nvGraphicFramePr>
        <p:xfrm>
          <a:off x="4800600" y="4862215"/>
          <a:ext cx="525482" cy="195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7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7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5650"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0" name="Straight Arrow Connector 9"/>
          <p:cNvCxnSpPr>
            <a:cxnSpLocks/>
          </p:cNvCxnSpPr>
          <p:nvPr/>
        </p:nvCxnSpPr>
        <p:spPr>
          <a:xfrm>
            <a:off x="5250956" y="4974680"/>
            <a:ext cx="292595" cy="183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>
            <a:spLocks/>
          </p:cNvSpPr>
          <p:nvPr/>
        </p:nvSpPr>
        <p:spPr>
          <a:xfrm>
            <a:off x="5543550" y="4859984"/>
            <a:ext cx="585417" cy="2539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105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....</a:t>
            </a:r>
            <a:r>
              <a:rPr lang="en-US" sz="105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graphicFrame>
        <p:nvGraphicFramePr>
          <p:cNvPr id="12" name="Content Placeholder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5602302"/>
              </p:ext>
            </p:extLst>
          </p:nvPr>
        </p:nvGraphicFramePr>
        <p:xfrm>
          <a:off x="6286500" y="4862215"/>
          <a:ext cx="525482" cy="195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7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7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5650"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3" name="Straight Arrow Connector 12"/>
          <p:cNvCxnSpPr>
            <a:cxnSpLocks/>
          </p:cNvCxnSpPr>
          <p:nvPr/>
        </p:nvCxnSpPr>
        <p:spPr>
          <a:xfrm>
            <a:off x="6000751" y="4976516"/>
            <a:ext cx="292595" cy="183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/>
            <a:stCxn id="12" idx="0"/>
          </p:cNvCxnSpPr>
          <p:nvPr/>
        </p:nvCxnSpPr>
        <p:spPr>
          <a:xfrm>
            <a:off x="6549241" y="4862215"/>
            <a:ext cx="251610" cy="171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309858" y="4514851"/>
            <a:ext cx="15728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900" dirty="0" err="1">
                <a:solidFill>
                  <a:prstClr val="black"/>
                </a:solidFill>
                <a:latin typeface="Calibri"/>
              </a:rPr>
              <a:t>my_queue</a:t>
            </a:r>
            <a:r>
              <a:rPr lang="en-US" sz="900" dirty="0">
                <a:solidFill>
                  <a:prstClr val="black"/>
                </a:solidFill>
                <a:latin typeface="Calibri"/>
              </a:rPr>
              <a:t> (</a:t>
            </a:r>
            <a:r>
              <a:rPr lang="en-US" sz="900" dirty="0" err="1">
                <a:solidFill>
                  <a:prstClr val="black"/>
                </a:solidFill>
                <a:latin typeface="Calibri"/>
              </a:rPr>
              <a:t>struct</a:t>
            </a:r>
            <a:r>
              <a:rPr lang="en-US" sz="9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900" dirty="0" err="1">
                <a:solidFill>
                  <a:prstClr val="black"/>
                </a:solidFill>
                <a:latin typeface="Calibri"/>
              </a:rPr>
              <a:t>queue_list</a:t>
            </a:r>
            <a:r>
              <a:rPr lang="en-US" sz="900" dirty="0">
                <a:solidFill>
                  <a:prstClr val="black"/>
                </a:solidFill>
                <a:latin typeface="Calibri"/>
              </a:rPr>
              <a:t>)</a:t>
            </a:r>
          </a:p>
        </p:txBody>
      </p:sp>
      <p:graphicFrame>
        <p:nvGraphicFramePr>
          <p:cNvPr id="26" name="Content Placeholder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0400374"/>
              </p:ext>
            </p:extLst>
          </p:nvPr>
        </p:nvGraphicFramePr>
        <p:xfrm>
          <a:off x="3246418" y="4892933"/>
          <a:ext cx="525482" cy="195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7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7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5650"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>
            <a:spLocks/>
          </p:cNvSpPr>
          <p:nvPr/>
        </p:nvSpPr>
        <p:spPr>
          <a:xfrm>
            <a:off x="3224259" y="4686301"/>
            <a:ext cx="4507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050" dirty="0">
                <a:solidFill>
                  <a:prstClr val="black"/>
                </a:solidFill>
                <a:latin typeface="Calibri"/>
              </a:rPr>
              <a:t>30cd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1360096" y="3018437"/>
            <a:ext cx="3890860" cy="128838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>
              <a:buNone/>
            </a:pPr>
            <a:r>
              <a:rPr lang="en-US" sz="12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typedef</a:t>
            </a: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node * </a:t>
            </a:r>
            <a:r>
              <a:rPr lang="en-US" sz="12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nodePT</a:t>
            </a: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 defTabSz="685800">
              <a:buNone/>
            </a:pPr>
            <a:r>
              <a:rPr lang="en-US" sz="12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queue_list</a:t>
            </a: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 defTabSz="685800">
              <a:buNone/>
            </a:pP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nodePT</a:t>
            </a: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first; </a:t>
            </a:r>
            <a:endParaRPr lang="en-US" sz="105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685800">
              <a:buNone/>
            </a:pP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nodePT</a:t>
            </a: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last;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marL="0" indent="0" defTabSz="685800">
              <a:buNone/>
            </a:pP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size;</a:t>
            </a:r>
          </a:p>
          <a:p>
            <a:pPr marL="0" indent="0" defTabSz="685800">
              <a:buNone/>
            </a:pP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 marL="0" indent="0" defTabSz="685800">
              <a:buNone/>
            </a:pPr>
            <a:endParaRPr lang="en-US" sz="675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Rectangle 30"/>
          <p:cNvSpPr>
            <a:spLocks/>
          </p:cNvSpPr>
          <p:nvPr/>
        </p:nvSpPr>
        <p:spPr>
          <a:xfrm>
            <a:off x="2343150" y="4747917"/>
            <a:ext cx="685800" cy="11504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167402"/>
              </p:ext>
            </p:extLst>
          </p:nvPr>
        </p:nvGraphicFramePr>
        <p:xfrm>
          <a:off x="2377440" y="4733137"/>
          <a:ext cx="613084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30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r>
                        <a:rPr lang="en-US" sz="600" dirty="0"/>
                        <a:t>first   (</a:t>
                      </a:r>
                      <a:r>
                        <a:rPr lang="en-US" sz="600" dirty="0" err="1"/>
                        <a:t>nodePT</a:t>
                      </a:r>
                      <a:r>
                        <a:rPr lang="en-US" sz="600" dirty="0"/>
                        <a:t>)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r>
                        <a:rPr lang="en-US" sz="800" dirty="0"/>
                        <a:t>30cd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r>
                        <a:rPr lang="en-US" sz="600" b="0" dirty="0">
                          <a:solidFill>
                            <a:schemeClr val="tx1"/>
                          </a:solidFill>
                        </a:rPr>
                        <a:t>last  (</a:t>
                      </a:r>
                      <a:r>
                        <a:rPr lang="en-US" sz="600" b="0" dirty="0" err="1">
                          <a:solidFill>
                            <a:schemeClr val="tx1"/>
                          </a:solidFill>
                        </a:rPr>
                        <a:t>nodePT</a:t>
                      </a:r>
                      <a:r>
                        <a:rPr lang="en-US" sz="6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r>
                        <a:rPr lang="en-US" sz="800" dirty="0"/>
                        <a:t>10bd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r>
                        <a:rPr lang="en-US" sz="800" dirty="0"/>
                        <a:t>size (</a:t>
                      </a:r>
                      <a:r>
                        <a:rPr lang="en-US" sz="800" dirty="0" err="1"/>
                        <a:t>int</a:t>
                      </a:r>
                      <a:r>
                        <a:rPr lang="en-US" sz="800" dirty="0"/>
                        <a:t>)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2491916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r>
                        <a:rPr lang="en-US" sz="800" dirty="0"/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0352323"/>
                  </a:ext>
                </a:extLst>
              </a:tr>
            </a:tbl>
          </a:graphicData>
        </a:graphic>
      </p:graphicFrame>
      <p:sp>
        <p:nvSpPr>
          <p:cNvPr id="33" name="TextBox 32"/>
          <p:cNvSpPr txBox="1">
            <a:spLocks/>
          </p:cNvSpPr>
          <p:nvPr/>
        </p:nvSpPr>
        <p:spPr>
          <a:xfrm>
            <a:off x="6216788" y="4688534"/>
            <a:ext cx="4635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050" dirty="0">
                <a:solidFill>
                  <a:prstClr val="black"/>
                </a:solidFill>
                <a:latin typeface="Calibri"/>
              </a:rPr>
              <a:t>10bd</a:t>
            </a:r>
          </a:p>
        </p:txBody>
      </p:sp>
      <p:cxnSp>
        <p:nvCxnSpPr>
          <p:cNvPr id="27" name="Straight Arrow Connector 26"/>
          <p:cNvCxnSpPr>
            <a:cxnSpLocks/>
          </p:cNvCxnSpPr>
          <p:nvPr/>
        </p:nvCxnSpPr>
        <p:spPr>
          <a:xfrm>
            <a:off x="2820950" y="4978352"/>
            <a:ext cx="416002" cy="183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/>
          <p:cNvCxnSpPr>
            <a:cxnSpLocks/>
          </p:cNvCxnSpPr>
          <p:nvPr/>
        </p:nvCxnSpPr>
        <p:spPr>
          <a:xfrm flipV="1">
            <a:off x="2820949" y="5057866"/>
            <a:ext cx="3472397" cy="259317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9932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S1">
  <a:themeElements>
    <a:clrScheme name="">
      <a:dk1>
        <a:srgbClr val="001932"/>
      </a:dk1>
      <a:lt1>
        <a:srgbClr val="FFFFFF"/>
      </a:lt1>
      <a:dk2>
        <a:srgbClr val="2181B7"/>
      </a:dk2>
      <a:lt2>
        <a:srgbClr val="CCFFFF"/>
      </a:lt2>
      <a:accent1>
        <a:srgbClr val="99FFCC"/>
      </a:accent1>
      <a:accent2>
        <a:srgbClr val="01B0FF"/>
      </a:accent2>
      <a:accent3>
        <a:srgbClr val="ABC1D8"/>
      </a:accent3>
      <a:accent4>
        <a:srgbClr val="DADADA"/>
      </a:accent4>
      <a:accent5>
        <a:srgbClr val="CAFFE2"/>
      </a:accent5>
      <a:accent6>
        <a:srgbClr val="019FE7"/>
      </a:accent6>
      <a:hlink>
        <a:srgbClr val="FFFF99"/>
      </a:hlink>
      <a:folHlink>
        <a:srgbClr val="1C6D9A"/>
      </a:folHlink>
    </a:clrScheme>
    <a:fontScheme name="CS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rgbClr val="FF0000"/>
          </a:solidFill>
          <a:prstDash val="solid"/>
          <a:round/>
          <a:headEnd type="none" w="sm" len="sm"/>
          <a:tailEnd type="triangl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15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rgbClr val="FF0000"/>
          </a:solidFill>
          <a:prstDash val="solid"/>
          <a:round/>
          <a:headEnd type="none" w="sm" len="sm"/>
          <a:tailEnd type="triangl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15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CS1 1">
        <a:dk1>
          <a:srgbClr val="001932"/>
        </a:dk1>
        <a:lt1>
          <a:srgbClr val="FFFFFF"/>
        </a:lt1>
        <a:dk2>
          <a:srgbClr val="2181B7"/>
        </a:dk2>
        <a:lt2>
          <a:srgbClr val="CCFFFF"/>
        </a:lt2>
        <a:accent1>
          <a:srgbClr val="99FFCC"/>
        </a:accent1>
        <a:accent2>
          <a:srgbClr val="01B0FF"/>
        </a:accent2>
        <a:accent3>
          <a:srgbClr val="ABC1D8"/>
        </a:accent3>
        <a:accent4>
          <a:srgbClr val="DADADA"/>
        </a:accent4>
        <a:accent5>
          <a:srgbClr val="CAFFE2"/>
        </a:accent5>
        <a:accent6>
          <a:srgbClr val="019FE7"/>
        </a:accent6>
        <a:hlink>
          <a:srgbClr val="6666FF"/>
        </a:hlink>
        <a:folHlink>
          <a:srgbClr val="1C6D9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1 2">
        <a:dk1>
          <a:srgbClr val="000000"/>
        </a:dk1>
        <a:lt1>
          <a:srgbClr val="FFFFFF"/>
        </a:lt1>
        <a:dk2>
          <a:srgbClr val="000066"/>
        </a:dk2>
        <a:lt2>
          <a:srgbClr val="969696"/>
        </a:lt2>
        <a:accent1>
          <a:srgbClr val="666699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B9B9E7"/>
        </a:accent6>
        <a:hlink>
          <a:srgbClr val="CC00C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1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1 4">
        <a:dk1>
          <a:srgbClr val="000000"/>
        </a:dk1>
        <a:lt1>
          <a:srgbClr val="FFFFCC"/>
        </a:lt1>
        <a:dk2>
          <a:srgbClr val="FF6600"/>
        </a:dk2>
        <a:lt2>
          <a:srgbClr val="333300"/>
        </a:lt2>
        <a:accent1>
          <a:srgbClr val="800000"/>
        </a:accent1>
        <a:accent2>
          <a:srgbClr val="CC6600"/>
        </a:accent2>
        <a:accent3>
          <a:srgbClr val="FFFFE2"/>
        </a:accent3>
        <a:accent4>
          <a:srgbClr val="000000"/>
        </a:accent4>
        <a:accent5>
          <a:srgbClr val="C0AAAA"/>
        </a:accent5>
        <a:accent6>
          <a:srgbClr val="B95C00"/>
        </a:accent6>
        <a:hlink>
          <a:srgbClr val="8080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1 5">
        <a:dk1>
          <a:srgbClr val="1C3956"/>
        </a:dk1>
        <a:lt1>
          <a:srgbClr val="FFFFFF"/>
        </a:lt1>
        <a:dk2>
          <a:srgbClr val="003366"/>
        </a:dk2>
        <a:lt2>
          <a:srgbClr val="DDDDDD"/>
        </a:lt2>
        <a:accent1>
          <a:srgbClr val="3D7CBB"/>
        </a:accent1>
        <a:accent2>
          <a:srgbClr val="00152A"/>
        </a:accent2>
        <a:accent3>
          <a:srgbClr val="AAADB8"/>
        </a:accent3>
        <a:accent4>
          <a:srgbClr val="DADADA"/>
        </a:accent4>
        <a:accent5>
          <a:srgbClr val="AFBFDA"/>
        </a:accent5>
        <a:accent6>
          <a:srgbClr val="001225"/>
        </a:accent6>
        <a:hlink>
          <a:srgbClr val="33CCCC"/>
        </a:hlink>
        <a:folHlink>
          <a:srgbClr val="96B9D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1 6">
        <a:dk1>
          <a:srgbClr val="000000"/>
        </a:dk1>
        <a:lt1>
          <a:srgbClr val="FFFFFF"/>
        </a:lt1>
        <a:dk2>
          <a:srgbClr val="440044"/>
        </a:dk2>
        <a:lt2>
          <a:srgbClr val="491D49"/>
        </a:lt2>
        <a:accent1>
          <a:srgbClr val="9D9DBD"/>
        </a:accent1>
        <a:accent2>
          <a:srgbClr val="14213C"/>
        </a:accent2>
        <a:accent3>
          <a:srgbClr val="FFFFFF"/>
        </a:accent3>
        <a:accent4>
          <a:srgbClr val="000000"/>
        </a:accent4>
        <a:accent5>
          <a:srgbClr val="CCCCDB"/>
        </a:accent5>
        <a:accent6>
          <a:srgbClr val="111D35"/>
        </a:accent6>
        <a:hlink>
          <a:srgbClr val="666699"/>
        </a:hlink>
        <a:folHlink>
          <a:srgbClr val="DBDBF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1 7">
        <a:dk1>
          <a:srgbClr val="000000"/>
        </a:dk1>
        <a:lt1>
          <a:srgbClr val="FFFFFF"/>
        </a:lt1>
        <a:dk2>
          <a:srgbClr val="000000"/>
        </a:dk2>
        <a:lt2>
          <a:srgbClr val="001A00"/>
        </a:lt2>
        <a:accent1>
          <a:srgbClr val="339966"/>
        </a:accent1>
        <a:accent2>
          <a:srgbClr val="003300"/>
        </a:accent2>
        <a:accent3>
          <a:srgbClr val="FFFFFF"/>
        </a:accent3>
        <a:accent4>
          <a:srgbClr val="000000"/>
        </a:accent4>
        <a:accent5>
          <a:srgbClr val="ADCAB8"/>
        </a:accent5>
        <a:accent6>
          <a:srgbClr val="002D00"/>
        </a:accent6>
        <a:hlink>
          <a:srgbClr val="FF9933"/>
        </a:hlink>
        <a:folHlink>
          <a:srgbClr val="AFE9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1 8">
        <a:dk1>
          <a:srgbClr val="000000"/>
        </a:dk1>
        <a:lt1>
          <a:srgbClr val="FFFFFF"/>
        </a:lt1>
        <a:dk2>
          <a:srgbClr val="000000"/>
        </a:dk2>
        <a:lt2>
          <a:srgbClr val="FFCC00"/>
        </a:lt2>
        <a:accent1>
          <a:srgbClr val="FF9900"/>
        </a:accent1>
        <a:accent2>
          <a:srgbClr val="D60093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C20085"/>
        </a:accent6>
        <a:hlink>
          <a:srgbClr val="9966FF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S1">
  <a:themeElements>
    <a:clrScheme name="">
      <a:dk1>
        <a:srgbClr val="001932"/>
      </a:dk1>
      <a:lt1>
        <a:srgbClr val="FFFFFF"/>
      </a:lt1>
      <a:dk2>
        <a:srgbClr val="2181B7"/>
      </a:dk2>
      <a:lt2>
        <a:srgbClr val="CCFFFF"/>
      </a:lt2>
      <a:accent1>
        <a:srgbClr val="99FFCC"/>
      </a:accent1>
      <a:accent2>
        <a:srgbClr val="01B0FF"/>
      </a:accent2>
      <a:accent3>
        <a:srgbClr val="ABC1D8"/>
      </a:accent3>
      <a:accent4>
        <a:srgbClr val="DADADA"/>
      </a:accent4>
      <a:accent5>
        <a:srgbClr val="CAFFE2"/>
      </a:accent5>
      <a:accent6>
        <a:srgbClr val="019FE7"/>
      </a:accent6>
      <a:hlink>
        <a:srgbClr val="FFFF99"/>
      </a:hlink>
      <a:folHlink>
        <a:srgbClr val="1C6D9A"/>
      </a:folHlink>
    </a:clrScheme>
    <a:fontScheme name="CS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rgbClr val="FF0000"/>
          </a:solidFill>
          <a:prstDash val="solid"/>
          <a:round/>
          <a:headEnd type="none" w="sm" len="sm"/>
          <a:tailEnd type="triangl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15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rgbClr val="FF0000"/>
          </a:solidFill>
          <a:prstDash val="solid"/>
          <a:round/>
          <a:headEnd type="none" w="sm" len="sm"/>
          <a:tailEnd type="triangl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15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CS1 1">
        <a:dk1>
          <a:srgbClr val="001932"/>
        </a:dk1>
        <a:lt1>
          <a:srgbClr val="FFFFFF"/>
        </a:lt1>
        <a:dk2>
          <a:srgbClr val="2181B7"/>
        </a:dk2>
        <a:lt2>
          <a:srgbClr val="CCFFFF"/>
        </a:lt2>
        <a:accent1>
          <a:srgbClr val="99FFCC"/>
        </a:accent1>
        <a:accent2>
          <a:srgbClr val="01B0FF"/>
        </a:accent2>
        <a:accent3>
          <a:srgbClr val="ABC1D8"/>
        </a:accent3>
        <a:accent4>
          <a:srgbClr val="DADADA"/>
        </a:accent4>
        <a:accent5>
          <a:srgbClr val="CAFFE2"/>
        </a:accent5>
        <a:accent6>
          <a:srgbClr val="019FE7"/>
        </a:accent6>
        <a:hlink>
          <a:srgbClr val="6666FF"/>
        </a:hlink>
        <a:folHlink>
          <a:srgbClr val="1C6D9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1 2">
        <a:dk1>
          <a:srgbClr val="000000"/>
        </a:dk1>
        <a:lt1>
          <a:srgbClr val="FFFFFF"/>
        </a:lt1>
        <a:dk2>
          <a:srgbClr val="000066"/>
        </a:dk2>
        <a:lt2>
          <a:srgbClr val="969696"/>
        </a:lt2>
        <a:accent1>
          <a:srgbClr val="666699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B9B9E7"/>
        </a:accent6>
        <a:hlink>
          <a:srgbClr val="CC00C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1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1 4">
        <a:dk1>
          <a:srgbClr val="000000"/>
        </a:dk1>
        <a:lt1>
          <a:srgbClr val="FFFFCC"/>
        </a:lt1>
        <a:dk2>
          <a:srgbClr val="FF6600"/>
        </a:dk2>
        <a:lt2>
          <a:srgbClr val="333300"/>
        </a:lt2>
        <a:accent1>
          <a:srgbClr val="800000"/>
        </a:accent1>
        <a:accent2>
          <a:srgbClr val="CC6600"/>
        </a:accent2>
        <a:accent3>
          <a:srgbClr val="FFFFE2"/>
        </a:accent3>
        <a:accent4>
          <a:srgbClr val="000000"/>
        </a:accent4>
        <a:accent5>
          <a:srgbClr val="C0AAAA"/>
        </a:accent5>
        <a:accent6>
          <a:srgbClr val="B95C00"/>
        </a:accent6>
        <a:hlink>
          <a:srgbClr val="8080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1 5">
        <a:dk1>
          <a:srgbClr val="1C3956"/>
        </a:dk1>
        <a:lt1>
          <a:srgbClr val="FFFFFF"/>
        </a:lt1>
        <a:dk2>
          <a:srgbClr val="003366"/>
        </a:dk2>
        <a:lt2>
          <a:srgbClr val="DDDDDD"/>
        </a:lt2>
        <a:accent1>
          <a:srgbClr val="3D7CBB"/>
        </a:accent1>
        <a:accent2>
          <a:srgbClr val="00152A"/>
        </a:accent2>
        <a:accent3>
          <a:srgbClr val="AAADB8"/>
        </a:accent3>
        <a:accent4>
          <a:srgbClr val="DADADA"/>
        </a:accent4>
        <a:accent5>
          <a:srgbClr val="AFBFDA"/>
        </a:accent5>
        <a:accent6>
          <a:srgbClr val="001225"/>
        </a:accent6>
        <a:hlink>
          <a:srgbClr val="33CCCC"/>
        </a:hlink>
        <a:folHlink>
          <a:srgbClr val="96B9D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1 6">
        <a:dk1>
          <a:srgbClr val="000000"/>
        </a:dk1>
        <a:lt1>
          <a:srgbClr val="FFFFFF"/>
        </a:lt1>
        <a:dk2>
          <a:srgbClr val="440044"/>
        </a:dk2>
        <a:lt2>
          <a:srgbClr val="491D49"/>
        </a:lt2>
        <a:accent1>
          <a:srgbClr val="9D9DBD"/>
        </a:accent1>
        <a:accent2>
          <a:srgbClr val="14213C"/>
        </a:accent2>
        <a:accent3>
          <a:srgbClr val="FFFFFF"/>
        </a:accent3>
        <a:accent4>
          <a:srgbClr val="000000"/>
        </a:accent4>
        <a:accent5>
          <a:srgbClr val="CCCCDB"/>
        </a:accent5>
        <a:accent6>
          <a:srgbClr val="111D35"/>
        </a:accent6>
        <a:hlink>
          <a:srgbClr val="666699"/>
        </a:hlink>
        <a:folHlink>
          <a:srgbClr val="DBDBF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1 7">
        <a:dk1>
          <a:srgbClr val="000000"/>
        </a:dk1>
        <a:lt1>
          <a:srgbClr val="FFFFFF"/>
        </a:lt1>
        <a:dk2>
          <a:srgbClr val="000000"/>
        </a:dk2>
        <a:lt2>
          <a:srgbClr val="001A00"/>
        </a:lt2>
        <a:accent1>
          <a:srgbClr val="339966"/>
        </a:accent1>
        <a:accent2>
          <a:srgbClr val="003300"/>
        </a:accent2>
        <a:accent3>
          <a:srgbClr val="FFFFFF"/>
        </a:accent3>
        <a:accent4>
          <a:srgbClr val="000000"/>
        </a:accent4>
        <a:accent5>
          <a:srgbClr val="ADCAB8"/>
        </a:accent5>
        <a:accent6>
          <a:srgbClr val="002D00"/>
        </a:accent6>
        <a:hlink>
          <a:srgbClr val="FF9933"/>
        </a:hlink>
        <a:folHlink>
          <a:srgbClr val="AFE9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1 8">
        <a:dk1>
          <a:srgbClr val="000000"/>
        </a:dk1>
        <a:lt1>
          <a:srgbClr val="FFFFFF"/>
        </a:lt1>
        <a:dk2>
          <a:srgbClr val="000000"/>
        </a:dk2>
        <a:lt2>
          <a:srgbClr val="FFCC00"/>
        </a:lt2>
        <a:accent1>
          <a:srgbClr val="FF9900"/>
        </a:accent1>
        <a:accent2>
          <a:srgbClr val="D60093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C20085"/>
        </a:accent6>
        <a:hlink>
          <a:srgbClr val="9966FF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Perspective.thmx</Template>
  <TotalTime>655</TotalTime>
  <Words>3790</Words>
  <Application>Microsoft Office PowerPoint</Application>
  <PresentationFormat>On-screen Show (4:3)</PresentationFormat>
  <Paragraphs>394</Paragraphs>
  <Slides>49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Arial</vt:lpstr>
      <vt:lpstr>Arial Narrow</vt:lpstr>
      <vt:lpstr>Calibri</vt:lpstr>
      <vt:lpstr>Courier New</vt:lpstr>
      <vt:lpstr>Monotype Sorts</vt:lpstr>
      <vt:lpstr>Times New Roman</vt:lpstr>
      <vt:lpstr>Wingdings</vt:lpstr>
      <vt:lpstr>Perspective</vt:lpstr>
      <vt:lpstr>Office Theme</vt:lpstr>
      <vt:lpstr>CS1</vt:lpstr>
      <vt:lpstr>1_CS1</vt:lpstr>
      <vt:lpstr>Branch-and- Bound</vt:lpstr>
      <vt:lpstr>Objectives</vt:lpstr>
      <vt:lpstr>Objectives</vt:lpstr>
      <vt:lpstr>PowerPoint Presentation</vt:lpstr>
      <vt:lpstr>Branch-and-Bound Design Strategy</vt:lpstr>
      <vt:lpstr>Branch- and-Bound  Design Strategy </vt:lpstr>
      <vt:lpstr>PowerPoint Presentation</vt:lpstr>
      <vt:lpstr>FIFO Queues</vt:lpstr>
      <vt:lpstr>List Implementation  for FIFO Queues</vt:lpstr>
      <vt:lpstr>Breadth-first Tree Search</vt:lpstr>
      <vt:lpstr>PowerPoint Presentation</vt:lpstr>
      <vt:lpstr>0-1 Knapsack Problem</vt:lpstr>
      <vt:lpstr>Breadth-First Search with Branch-and-Bound Pruning</vt:lpstr>
      <vt:lpstr>Determine if a mode is promising</vt:lpstr>
      <vt:lpstr>The pruned state space tree produced using breadth-first search with branch-and-bound pruning</vt:lpstr>
      <vt:lpstr>The pruned state space tree produced using best-first search with branch-and-bound pruning</vt:lpstr>
      <vt:lpstr>Summary Branch-and-Bound</vt:lpstr>
      <vt:lpstr>Summary Branch and Bound</vt:lpstr>
      <vt:lpstr>Use bound to Improve Search</vt:lpstr>
      <vt:lpstr>Traveling Salesperson Problem</vt:lpstr>
      <vt:lpstr>Definitions</vt:lpstr>
      <vt:lpstr>PowerPoint Presentation</vt:lpstr>
      <vt:lpstr>Bounds</vt:lpstr>
      <vt:lpstr>Bound</vt:lpstr>
      <vt:lpstr>Example: Traveling Salesman Problem</vt:lpstr>
      <vt:lpstr>Assignment Problem</vt:lpstr>
      <vt:lpstr>First two levels of the state-space tree</vt:lpstr>
      <vt:lpstr>First three levels of the state-space tree</vt:lpstr>
      <vt:lpstr>Complete state-space tree</vt:lpstr>
      <vt:lpstr>Lower Bounds</vt:lpstr>
      <vt:lpstr>Lower Bounds (cont.)</vt:lpstr>
      <vt:lpstr>Methods for Establishing Lower Bounds</vt:lpstr>
      <vt:lpstr>Trivial Lower Bounds</vt:lpstr>
      <vt:lpstr>Decision Trees</vt:lpstr>
      <vt:lpstr>Decision Trees and Sorting Algorithms</vt:lpstr>
      <vt:lpstr>Adversary Arguments</vt:lpstr>
      <vt:lpstr>Lower Bounds by Problem Reduction</vt:lpstr>
      <vt:lpstr>Problem Types: Optimization and Decision</vt:lpstr>
      <vt:lpstr>Transform and Conquer</vt:lpstr>
      <vt:lpstr>Instance simplification - Presorting</vt:lpstr>
      <vt:lpstr>How fast can we sort ?</vt:lpstr>
      <vt:lpstr>Searching with presorting</vt:lpstr>
      <vt:lpstr>Element Uniqueness with presorting</vt:lpstr>
      <vt:lpstr>Instance simplification – Gaussian Elimination</vt:lpstr>
      <vt:lpstr>Gaussian Elimination (cont.)</vt:lpstr>
      <vt:lpstr>Example of Gaussian Elimination</vt:lpstr>
      <vt:lpstr>Pseudocode and Efficiency of Gaussian Elimination</vt:lpstr>
      <vt:lpstr>Problem Reduction</vt:lpstr>
      <vt:lpstr>Examples of Solving Problems by Reduction</vt:lpstr>
    </vt:vector>
  </TitlesOfParts>
  <Company>Wilkes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Branch-and-Bound</dc:title>
  <dc:creator>Barbara Bracken</dc:creator>
  <cp:lastModifiedBy>Czanner, Silvester</cp:lastModifiedBy>
  <cp:revision>16</cp:revision>
  <dcterms:created xsi:type="dcterms:W3CDTF">2013-12-30T19:34:15Z</dcterms:created>
  <dcterms:modified xsi:type="dcterms:W3CDTF">2023-08-30T19:42:07Z</dcterms:modified>
</cp:coreProperties>
</file>